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3.xml" ContentType="application/vnd.openxmlformats-officedocument.presentationml.slideLayout+xml"/>
  <Override PartName="/ppt/theme/theme10.xml" ContentType="application/vnd.openxmlformats-officedocument.theme+xml"/>
  <Override PartName="/ppt/slideLayouts/slideLayout94.xml" ContentType="application/vnd.openxmlformats-officedocument.presentationml.slideLayout+xml"/>
  <Override PartName="/ppt/theme/theme11.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3.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6.xml" ContentType="application/vnd.openxmlformats-officedocument.theme+xml"/>
  <Override PartName="/ppt/tags/tag4.xml" ContentType="application/vnd.openxmlformats-officedocument.presentationml.tags+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theme/themeOverride1.xml" ContentType="application/vnd.openxmlformats-officedocument.themeOverride+xml"/>
  <Override PartName="/ppt/notesSlides/notesSlide19.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5.xml" ContentType="application/vnd.openxmlformats-officedocument.presentationml.notesSl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6.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8.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9.xml" ContentType="application/vnd.openxmlformats-officedocument.presentationml.notesSl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0.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4.xml" ContentType="application/vnd.openxmlformats-officedocument.presentationml.notesSl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5.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6.xml" ContentType="application/vnd.openxmlformats-officedocument.presentationml.notesSl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7.xml" ContentType="application/vnd.openxmlformats-officedocument.presentationml.notesSlid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8.xml" ContentType="application/vnd.openxmlformats-officedocument.presentationml.notesSlid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9.xml" ContentType="application/vnd.openxmlformats-officedocument.presentationml.notesSlide+xml"/>
  <Override PartName="/ppt/tags/tag7.xml" ContentType="application/vnd.openxmlformats-officedocument.presentationml.tags+xml"/>
  <Override PartName="/ppt/notesSlides/notesSlide40.xml" ContentType="application/vnd.openxmlformats-officedocument.presentationml.notesSlid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2.xml" ContentType="application/vnd.openxmlformats-officedocument.drawingml.chartshapes+xml"/>
  <Override PartName="/ppt/notesSlides/notesSlide42.xml" ContentType="application/vnd.openxmlformats-officedocument.presentationml.notesSlid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 id="2147483869" r:id="rId5"/>
    <p:sldMasterId id="2147483886" r:id="rId6"/>
    <p:sldMasterId id="2147483913" r:id="rId7"/>
    <p:sldMasterId id="2147484299" r:id="rId8"/>
    <p:sldMasterId id="2147483744" r:id="rId9"/>
    <p:sldMasterId id="2147483676" r:id="rId10"/>
    <p:sldMasterId id="2147483966" r:id="rId11"/>
    <p:sldMasterId id="2147483983" r:id="rId12"/>
    <p:sldMasterId id="2147483659" r:id="rId13"/>
    <p:sldMasterId id="2147484115" r:id="rId14"/>
    <p:sldMasterId id="2147484202" r:id="rId15"/>
    <p:sldMasterId id="2147484240" r:id="rId16"/>
    <p:sldMasterId id="2147484280" r:id="rId17"/>
    <p:sldMasterId id="2147484301" r:id="rId18"/>
    <p:sldMasterId id="2147484319" r:id="rId19"/>
  </p:sldMasterIdLst>
  <p:notesMasterIdLst>
    <p:notesMasterId r:id="rId63"/>
  </p:notesMasterIdLst>
  <p:handoutMasterIdLst>
    <p:handoutMasterId r:id="rId64"/>
  </p:handoutMasterIdLst>
  <p:sldIdLst>
    <p:sldId id="294" r:id="rId20"/>
    <p:sldId id="838" r:id="rId21"/>
    <p:sldId id="2146848183" r:id="rId22"/>
    <p:sldId id="2146848808" r:id="rId23"/>
    <p:sldId id="2146848809" r:id="rId24"/>
    <p:sldId id="2146848178" r:id="rId25"/>
    <p:sldId id="1502" r:id="rId26"/>
    <p:sldId id="262" r:id="rId27"/>
    <p:sldId id="301" r:id="rId28"/>
    <p:sldId id="2146848816" r:id="rId29"/>
    <p:sldId id="2146848300" r:id="rId30"/>
    <p:sldId id="263" r:id="rId31"/>
    <p:sldId id="13436" r:id="rId32"/>
    <p:sldId id="13437" r:id="rId33"/>
    <p:sldId id="2146848815" r:id="rId34"/>
    <p:sldId id="299" r:id="rId35"/>
    <p:sldId id="269" r:id="rId36"/>
    <p:sldId id="270" r:id="rId37"/>
    <p:sldId id="2146848817" r:id="rId38"/>
    <p:sldId id="273" r:id="rId39"/>
    <p:sldId id="275" r:id="rId40"/>
    <p:sldId id="276" r:id="rId41"/>
    <p:sldId id="2146848811" r:id="rId42"/>
    <p:sldId id="2146848812" r:id="rId43"/>
    <p:sldId id="2146848813" r:id="rId44"/>
    <p:sldId id="280" r:id="rId45"/>
    <p:sldId id="281" r:id="rId46"/>
    <p:sldId id="282" r:id="rId47"/>
    <p:sldId id="283" r:id="rId48"/>
    <p:sldId id="284" r:id="rId49"/>
    <p:sldId id="285" r:id="rId50"/>
    <p:sldId id="286" r:id="rId51"/>
    <p:sldId id="288" r:id="rId52"/>
    <p:sldId id="289" r:id="rId53"/>
    <p:sldId id="290" r:id="rId54"/>
    <p:sldId id="291" r:id="rId55"/>
    <p:sldId id="292" r:id="rId56"/>
    <p:sldId id="293" r:id="rId57"/>
    <p:sldId id="296" r:id="rId58"/>
    <p:sldId id="297" r:id="rId59"/>
    <p:sldId id="298" r:id="rId60"/>
    <p:sldId id="2146848818" r:id="rId61"/>
    <p:sldId id="13435"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A50CDE-EA62-4314-A2D9-F907C69BBB68}">
          <p14:sldIdLst>
            <p14:sldId id="294"/>
            <p14:sldId id="838"/>
            <p14:sldId id="2146848183"/>
            <p14:sldId id="2146848808"/>
            <p14:sldId id="2146848809"/>
            <p14:sldId id="2146848178"/>
            <p14:sldId id="1502"/>
            <p14:sldId id="262"/>
            <p14:sldId id="301"/>
            <p14:sldId id="2146848816"/>
            <p14:sldId id="2146848300"/>
            <p14:sldId id="263"/>
            <p14:sldId id="13436"/>
            <p14:sldId id="13437"/>
          </p14:sldIdLst>
        </p14:section>
        <p14:section name="IT Budget Changes" id="{4C9C8BBF-4810-43E3-A388-38E4D0B54F6E}">
          <p14:sldIdLst>
            <p14:sldId id="2146848815"/>
            <p14:sldId id="299"/>
          </p14:sldIdLst>
        </p14:section>
        <p14:section name="Outcomes from Digital Technology Investments" id="{AF71F565-7EE6-4EE5-B13C-4971AA901A0C}">
          <p14:sldIdLst>
            <p14:sldId id="269"/>
            <p14:sldId id="270"/>
            <p14:sldId id="2146848817"/>
            <p14:sldId id="273"/>
            <p14:sldId id="275"/>
          </p14:sldIdLst>
        </p14:section>
        <p14:section name="Distribution of Responsibilities for Digital" id="{50814258-B76E-42FE-A179-D68DE9B07E9C}">
          <p14:sldIdLst>
            <p14:sldId id="276"/>
            <p14:sldId id="2146848811"/>
            <p14:sldId id="2146848812"/>
            <p14:sldId id="2146848813"/>
            <p14:sldId id="280"/>
            <p14:sldId id="281"/>
            <p14:sldId id="282"/>
            <p14:sldId id="283"/>
            <p14:sldId id="284"/>
          </p14:sldIdLst>
        </p14:section>
        <p14:section name="CIO Priorities" id="{62F35448-7BD1-449B-B26C-38E28B9D81EB}">
          <p14:sldIdLst>
            <p14:sldId id="285"/>
            <p14:sldId id="286"/>
            <p14:sldId id="288"/>
            <p14:sldId id="289"/>
            <p14:sldId id="290"/>
            <p14:sldId id="291"/>
            <p14:sldId id="292"/>
            <p14:sldId id="293"/>
          </p14:sldIdLst>
        </p14:section>
        <p14:section name="Technology Adoption and Investment" id="{FA3D629F-11D3-42A8-BD07-96C06FE097D2}">
          <p14:sldIdLst>
            <p14:sldId id="296"/>
            <p14:sldId id="297"/>
            <p14:sldId id="298"/>
            <p14:sldId id="2146848818"/>
            <p14:sldId id="134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29710A-28BD-5C11-CF2D-C1E5781E4E84}" name="Janelle B. Hill" initials="JH" userId="S::janelle.hill@gartner.com::34c70bff-bc84-4e3c-932b-1cdda907275d" providerId="AD"/>
  <p188:author id="{75A7D70B-F3AE-9BF5-0EAF-7F8E1AC7D568}" name="Jaime M Capella" initials="JMC" userId="S::Jaime.Capella@gartner.com::fbd1c248-96ee-471d-9814-66204b37ea10" providerId="AD"/>
  <p188:author id="{4CDFF60D-1CCB-F313-C1AB-17EB3F162991}" name="Melissa Rossi Wood" initials="MRW" userId="S::Melissa.RossiWood@gartner.com::5a591be9-aaf8-4423-8766-071ce96ab921" providerId="AD"/>
  <p188:author id="{A4E4F010-7934-CB18-FEE1-45901CC27D7B}" name="Tsuneo Fujiwara" initials="TF" userId="S::tsuneo.fujiwara@gartner.com::28a99117-657a-4210-8568-24217e1f0a1e" providerId="AD"/>
  <p188:author id="{7363A62A-7F71-62B7-192C-153AC232294B}" name="Raf Gelders" initials="RG" userId="S::Raf.Gelders@gartner.com::f52b4d2f-c718-4488-b7e1-fa71cdad6cb4" providerId="AD"/>
  <p188:author id="{09A0D738-22AB-2A03-F1C6-FCAAB17A273A}" name="Mandi Bishop" initials="MB" userId="S::mandi.bishop@gartner.com::93bb330b-efde-4b98-979f-11718929c10a" providerId="AD"/>
  <p188:author id="{4609404F-FA24-1A42-2387-E052D7162F77}" name="Raf Gelders" initials="RG" userId="S::raf.gelders@gartner.com::f52b4d2f-c718-4488-b7e1-fa71cdad6cb4" providerId="AD"/>
  <p188:author id="{97099A5D-7C9F-F405-1627-C3198735CFB2}" name="Mandi Bishop" initials="MB" userId="S::Mandi.Bishop@gartner.com::93bb330b-efde-4b98-979f-11718929c10a" providerId="AD"/>
  <p188:author id="{FCBBB96E-C79F-0E46-DDBF-200C64069376}" name="Silja Zetterman" initials="SZ" userId="S::silja.zetterman@gartner.com::abcbc8bd-a2cc-4a5e-9a7c-7c12e96ae3e2" providerId="AD"/>
  <p188:author id="{913E708F-2F35-1EDB-5B45-7E019E37D698}" name="Melissa Rossi Wood" initials="MW" userId="S::melissa.rossiwood@gartner.com::5a591be9-aaf8-4423-8766-071ce96ab921" providerId="AD"/>
  <p188:author id="{67F6ACA7-0E18-544C-AF93-2AAEBBCA0CF8}" name="Silja Zetterman" initials="SZ" userId="S::Silja.Zetterman@gartner.com::abcbc8bd-a2cc-4a5e-9a7c-7c12e96ae3e2" providerId="AD"/>
  <p188:author id="{53E8C0C7-D42B-F0B8-61F7-D666FE5AFF31}" name="Rumki Saha" initials="RS" userId="S::rumki.saha@gartner.com::6874f759-3885-4e19-8865-f0c88832c36e" providerId="AD"/>
  <p188:author id="{2BCC2DD6-5ED6-349B-64F5-D56B4DEA3871}" name="Nora Reavey-Gilbert" initials="NRG" userId="S::Nora.Reavey-Gilbert@gartner.com::26ee2c55-5f0e-4ddc-8a67-6772a335687a" providerId="AD"/>
  <p188:author id="{DE87A2D6-FD1B-9C2E-E860-DC4CDED97496}" name="Nora Reavey-Gilbert" initials="NR" userId="S::nora.reavey-gilbert@gartner.com::26ee2c55-5f0e-4ddc-8a67-6772a335687a" providerId="AD"/>
  <p188:author id="{0595B6E1-1907-974A-14BE-E32EC05ABB88}" name="Jaime M Capella" initials="JC" userId="S::jaime.capella@gartner.com::fbd1c248-96ee-471d-9814-66204b37ea10" providerId="AD"/>
  <p188:author id="{7B1FDFE4-729D-F016-BE37-952A08504D72}" name="Daniel Sanchez Reina" initials="DSR" userId="S::Daniel.SanchezReina@gartner.com::da4edbf4-6606-4e93-bc6b-a4430a1fe8eb" providerId="AD"/>
  <p188:author id="{C2CFA8F4-2133-4D73-B42B-892B519E17FC}" name="Lachezar Manasiev" initials="LM" userId="S::Lachezar.Manasiev@gartner.com::759ecf77-f187-40e9-a545-67b41fc3d8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nders,Rich" initials="E" lastIdx="4" clrIdx="0">
    <p:extLst>
      <p:ext uri="{19B8F6BF-5375-455C-9EA6-DF929625EA0E}">
        <p15:presenceInfo xmlns:p15="http://schemas.microsoft.com/office/powerpoint/2012/main" userId="S::Rich.Enders@gartner.com::1ad872d4-5fa0-4d3e-b9bc-40fded2a6f6d" providerId="AD"/>
      </p:ext>
    </p:extLst>
  </p:cmAuthor>
  <p:cmAuthor id="2" name="Puleio,Michelle" initials="P" lastIdx="1" clrIdx="1">
    <p:extLst>
      <p:ext uri="{19B8F6BF-5375-455C-9EA6-DF929625EA0E}">
        <p15:presenceInfo xmlns:p15="http://schemas.microsoft.com/office/powerpoint/2012/main" userId="S::Michelle.Puleio@gartner.com::4d61dde0-08c5-41fb-925d-691e51c28e04" providerId="AD"/>
      </p:ext>
    </p:extLst>
  </p:cmAuthor>
  <p:cmAuthor id="3" name="Rafferty,Charles" initials="R" lastIdx="1" clrIdx="2">
    <p:extLst>
      <p:ext uri="{19B8F6BF-5375-455C-9EA6-DF929625EA0E}">
        <p15:presenceInfo xmlns:p15="http://schemas.microsoft.com/office/powerpoint/2012/main" userId="S::Charles.Rafferty@gartner.com::7a4208b7-acfc-4cce-8499-c63b78448d8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6" autoAdjust="0"/>
    <p:restoredTop sz="83679" autoAdjust="0"/>
  </p:normalViewPr>
  <p:slideViewPr>
    <p:cSldViewPr snapToGrid="0">
      <p:cViewPr>
        <p:scale>
          <a:sx n="80" d="100"/>
          <a:sy n="80" d="100"/>
        </p:scale>
        <p:origin x="710" y="-29"/>
      </p:cViewPr>
      <p:guideLst/>
    </p:cSldViewPr>
  </p:slideViewPr>
  <p:notesTextViewPr>
    <p:cViewPr>
      <p:scale>
        <a:sx n="1" d="1"/>
        <a:sy n="1" d="1"/>
      </p:scale>
      <p:origin x="0" y="0"/>
    </p:cViewPr>
  </p:notesTextViewPr>
  <p:sorterViewPr>
    <p:cViewPr>
      <p:scale>
        <a:sx n="100" d="100"/>
        <a:sy n="100" d="100"/>
      </p:scale>
      <p:origin x="0" y="-565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viewProps" Target="viewProp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
          <c:w val="0.93710137795275594"/>
          <c:h val="0.8646853099548123"/>
        </c:manualLayout>
      </c:layout>
      <c:barChart>
        <c:barDir val="bar"/>
        <c:grouping val="clustered"/>
        <c:varyColors val="0"/>
        <c:ser>
          <c:idx val="0"/>
          <c:order val="0"/>
          <c:tx>
            <c:strRef>
              <c:f>Sheet1!$A$2</c:f>
              <c:strCache>
                <c:ptCount val="1"/>
                <c:pt idx="0">
                  <c:v>Series 1</c:v>
                </c:pt>
              </c:strCache>
            </c:strRef>
          </c:tx>
          <c:spPr>
            <a:solidFill>
              <a:srgbClr val="002856"/>
            </a:solidFill>
            <a:ln w="12700">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Insurance - Life Insurance, Pensions and Annuities</c:v>
                </c:pt>
                <c:pt idx="1">
                  <c:v>Insurance - Property and Casualty (e.g., non-life insurance, general insurance)</c:v>
                </c:pt>
                <c:pt idx="2">
                  <c:v>Insurance - Other (e.g., reinsurance, other niche insurance)</c:v>
                </c:pt>
              </c:strCache>
            </c:strRef>
          </c:cat>
          <c:val>
            <c:numRef>
              <c:f>Sheet1!$B$2:$D$2</c:f>
              <c:numCache>
                <c:formatCode>0%</c:formatCode>
                <c:ptCount val="3"/>
                <c:pt idx="0">
                  <c:v>0.47272999999999998</c:v>
                </c:pt>
                <c:pt idx="1">
                  <c:v>0.43636000000000003</c:v>
                </c:pt>
                <c:pt idx="2">
                  <c:v>9.0910000000000005E-2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324470493995445"/>
          <c:y val="5.8390715637425513E-3"/>
          <c:w val="0.41742273053890555"/>
          <c:h val="0.85231530337058381"/>
        </c:manualLayout>
      </c:layout>
      <c:barChart>
        <c:barDir val="bar"/>
        <c:grouping val="clustered"/>
        <c:varyColors val="0"/>
        <c:ser>
          <c:idx val="0"/>
          <c:order val="0"/>
          <c:tx>
            <c:strRef>
              <c:f>Sheet1!$A$2</c:f>
              <c:strCache>
                <c:ptCount val="1"/>
                <c:pt idx="0">
                  <c:v>Activity should Be CIO's Responsibility</c:v>
                </c:pt>
              </c:strCache>
            </c:strRef>
          </c:tx>
          <c:spPr>
            <a:solidFill>
              <a:srgbClr val="002856"/>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Ensure business areas’ digital technology investments align with our business strategy</c:v>
                </c:pt>
                <c:pt idx="1">
                  <c:v>Track value realization of business areas’ digital technology investments</c:v>
                </c:pt>
                <c:pt idx="2">
                  <c:v>Track cost-effectiveness of business areas’ digital technology investments</c:v>
                </c:pt>
                <c:pt idx="3">
                  <c:v>Ensure the quality of enterprise and/or customer data</c:v>
                </c:pt>
                <c:pt idx="4">
                  <c:v>Limit business areas’ cybersecurity and data vulnerabilities</c:v>
                </c:pt>
                <c:pt idx="5">
                  <c:v>Ensure business areas’ digital technologies comply with laws and regulations</c:v>
                </c:pt>
                <c:pt idx="6">
                  <c:v>Own accountability for realizing the value of business areas’ digital technology investments</c:v>
                </c:pt>
              </c:strCache>
            </c:strRef>
          </c:cat>
          <c:val>
            <c:numRef>
              <c:f>Sheet1!$B$2:$H$2</c:f>
              <c:numCache>
                <c:formatCode>0.000%</c:formatCode>
                <c:ptCount val="7"/>
                <c:pt idx="0">
                  <c:v>0.90908999999999995</c:v>
                </c:pt>
                <c:pt idx="1">
                  <c:v>0.77273000000000003</c:v>
                </c:pt>
                <c:pt idx="2">
                  <c:v>0.80908999999999998</c:v>
                </c:pt>
                <c:pt idx="3">
                  <c:v>0.88182000000000005</c:v>
                </c:pt>
                <c:pt idx="4">
                  <c:v>0.98182000000000003</c:v>
                </c:pt>
                <c:pt idx="5">
                  <c:v>0.88182000000000005</c:v>
                </c:pt>
                <c:pt idx="6">
                  <c:v>0.60909000000000002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Activity Should be Business Area Leader's Responsibility</c:v>
                </c:pt>
              </c:strCache>
            </c:strRef>
          </c:tx>
          <c:spPr>
            <a:solidFill>
              <a:srgbClr val="009AD7"/>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Ensure business areas’ digital technology investments align with our business strategy</c:v>
                </c:pt>
                <c:pt idx="1">
                  <c:v>Track value realization of business areas’ digital technology investments</c:v>
                </c:pt>
                <c:pt idx="2">
                  <c:v>Track cost-effectiveness of business areas’ digital technology investments</c:v>
                </c:pt>
                <c:pt idx="3">
                  <c:v>Ensure the quality of enterprise and/or customer data</c:v>
                </c:pt>
                <c:pt idx="4">
                  <c:v>Limit business areas’ cybersecurity and data vulnerabilities</c:v>
                </c:pt>
                <c:pt idx="5">
                  <c:v>Ensure business areas’ digital technologies comply with laws and regulations</c:v>
                </c:pt>
                <c:pt idx="6">
                  <c:v>Own accountability for realizing the value of business areas’ digital technology investments</c:v>
                </c:pt>
              </c:strCache>
            </c:strRef>
          </c:cat>
          <c:val>
            <c:numRef>
              <c:f>Sheet1!$B$3:$H$3</c:f>
              <c:numCache>
                <c:formatCode>0.000%</c:formatCode>
                <c:ptCount val="7"/>
                <c:pt idx="0">
                  <c:v>0.96364000000000005</c:v>
                </c:pt>
                <c:pt idx="1">
                  <c:v>0.95455000000000001</c:v>
                </c:pt>
                <c:pt idx="2">
                  <c:v>0.93635999999999997</c:v>
                </c:pt>
                <c:pt idx="3">
                  <c:v>0.96364000000000005</c:v>
                </c:pt>
                <c:pt idx="4">
                  <c:v>0.84545000000000003</c:v>
                </c:pt>
                <c:pt idx="5">
                  <c:v>0.92727000000000004</c:v>
                </c:pt>
                <c:pt idx="6">
                  <c:v>0.93635999999999997</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r"/>
      <c:layout>
        <c:manualLayout>
          <c:xMode val="edge"/>
          <c:yMode val="edge"/>
          <c:x val="0.84345304219048567"/>
          <c:y val="0"/>
          <c:w val="0.15654695780951433"/>
          <c:h val="0.3426531619445005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999064055732634"/>
          <c:y val="5.8390715637425513E-3"/>
          <c:w val="0.50561743234980183"/>
          <c:h val="0.85231530337058381"/>
        </c:manualLayout>
      </c:layout>
      <c:barChart>
        <c:barDir val="bar"/>
        <c:grouping val="clustered"/>
        <c:varyColors val="0"/>
        <c:ser>
          <c:idx val="0"/>
          <c:order val="0"/>
          <c:tx>
            <c:strRef>
              <c:f>Sheet1!$A$2</c:f>
              <c:strCache>
                <c:ptCount val="1"/>
                <c:pt idx="0">
                  <c:v>Activity should Be CIO's Responsibility</c:v>
                </c:pt>
              </c:strCache>
            </c:strRef>
          </c:tx>
          <c:spPr>
            <a:solidFill>
              <a:srgbClr val="002856"/>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Develop the technology skills of employees in business areas</c:v>
                </c:pt>
                <c:pt idx="1">
                  <c:v>Develop business acumen of people who build or implement technology capabilities in business areas</c:v>
                </c:pt>
                <c:pt idx="2">
                  <c:v>Foster data-driven decision making in business areas</c:v>
                </c:pt>
                <c:pt idx="3">
                  <c:v>Foster new, agile ways of working in business areas</c:v>
                </c:pt>
                <c:pt idx="4">
                  <c:v>Foster collaboration among people who build or implement technology capabilities in business areas</c:v>
                </c:pt>
              </c:strCache>
            </c:strRef>
          </c:cat>
          <c:val>
            <c:numRef>
              <c:f>Sheet1!$B$2:$F$2</c:f>
              <c:numCache>
                <c:formatCode>0.000%</c:formatCode>
                <c:ptCount val="5"/>
                <c:pt idx="0">
                  <c:v>0.82726999999999995</c:v>
                </c:pt>
                <c:pt idx="1">
                  <c:v>0.75455000000000005</c:v>
                </c:pt>
                <c:pt idx="2">
                  <c:v>0.88182000000000005</c:v>
                </c:pt>
                <c:pt idx="3">
                  <c:v>0.86363999999999996</c:v>
                </c:pt>
                <c:pt idx="4">
                  <c:v>0.97272999999999998</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Activity Should be Business Area Leader's Responsibility</c:v>
                </c:pt>
              </c:strCache>
            </c:strRef>
          </c:tx>
          <c:spPr>
            <a:solidFill>
              <a:srgbClr val="009AD7"/>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Develop the technology skills of employees in business areas</c:v>
                </c:pt>
                <c:pt idx="1">
                  <c:v>Develop business acumen of people who build or implement technology capabilities in business areas</c:v>
                </c:pt>
                <c:pt idx="2">
                  <c:v>Foster data-driven decision making in business areas</c:v>
                </c:pt>
                <c:pt idx="3">
                  <c:v>Foster new, agile ways of working in business areas</c:v>
                </c:pt>
                <c:pt idx="4">
                  <c:v>Foster collaboration among people who build or implement technology capabilities in business areas</c:v>
                </c:pt>
              </c:strCache>
            </c:strRef>
          </c:cat>
          <c:val>
            <c:numRef>
              <c:f>Sheet1!$B$3:$F$3</c:f>
              <c:numCache>
                <c:formatCode>0.000%</c:formatCode>
                <c:ptCount val="5"/>
                <c:pt idx="0">
                  <c:v>0.84545000000000003</c:v>
                </c:pt>
                <c:pt idx="1">
                  <c:v>0.9</c:v>
                </c:pt>
                <c:pt idx="2">
                  <c:v>0.99090999999999996</c:v>
                </c:pt>
                <c:pt idx="3">
                  <c:v>0.97272999999999998</c:v>
                </c:pt>
                <c:pt idx="4">
                  <c:v>0.97272999999999998</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r"/>
      <c:layout>
        <c:manualLayout>
          <c:xMode val="edge"/>
          <c:yMode val="edge"/>
          <c:x val="0.84074485995524528"/>
          <c:y val="0"/>
          <c:w val="0.15925514004475472"/>
          <c:h val="0.2144480337393723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801800598278507"/>
          <c:y val="0.21641541602171524"/>
          <c:w val="0.4881970966204075"/>
          <c:h val="0.63957337864818176"/>
        </c:manualLayout>
      </c:layout>
      <c:barChart>
        <c:barDir val="bar"/>
        <c:grouping val="percentStacked"/>
        <c:varyColors val="0"/>
        <c:ser>
          <c:idx val="0"/>
          <c:order val="0"/>
          <c:tx>
            <c:strRef>
              <c:f>Sheet1!$A$2</c:f>
              <c:strCache>
                <c:ptCount val="1"/>
                <c:pt idx="0">
                  <c:v>Our IT department should do this</c:v>
                </c:pt>
              </c:strCache>
            </c:strRef>
          </c:tx>
          <c:spPr>
            <a:solidFill>
              <a:srgbClr val="002856"/>
            </a:solidFill>
            <a:ln w="19939">
              <a:solidFill>
                <a:srgbClr val="FFFFFF"/>
              </a:solidFill>
            </a:ln>
            <a:effectLst/>
          </c:spPr>
          <c:invertIfNegative val="0"/>
          <c:dLbls>
            <c:dLbl>
              <c:idx val="1"/>
              <c:layout>
                <c:manualLayout>
                  <c:x val="3.3266799733864994E-3"/>
                  <c:y val="5.6082733261145353E-7"/>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4437-4847-9AC2-93A59426040E}"/>
                </c:ext>
              </c:extLst>
            </c:dLbl>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Identify new digital technologies for the business area</c:v>
                </c:pt>
                <c:pt idx="1">
                  <c:v>Pilot and test new digital technologies for the business area</c:v>
                </c:pt>
              </c:strCache>
            </c:strRef>
          </c:cat>
          <c:val>
            <c:numRef>
              <c:f>Sheet1!$B$2:$C$2</c:f>
              <c:numCache>
                <c:formatCode>0%</c:formatCode>
                <c:ptCount val="2"/>
                <c:pt idx="0">
                  <c:v>5.4550000000000001E-2</c:v>
                </c:pt>
                <c:pt idx="1">
                  <c:v>3.6360000000000003E-2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Our IT department should do most of this; the business area should contribute</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Identify new digital technologies for the business area</c:v>
                </c:pt>
                <c:pt idx="1">
                  <c:v>Pilot and test new digital technologies for the business area</c:v>
                </c:pt>
              </c:strCache>
            </c:strRef>
          </c:cat>
          <c:val>
            <c:numRef>
              <c:f>Sheet1!$B$3:$C$3</c:f>
              <c:numCache>
                <c:formatCode>0%</c:formatCode>
                <c:ptCount val="2"/>
                <c:pt idx="0">
                  <c:v>0.38181999999999999</c:v>
                </c:pt>
                <c:pt idx="1">
                  <c:v>0.25455</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2"/>
          <c:tx>
            <c:strRef>
              <c:f>Sheet1!$A$4</c:f>
              <c:strCache>
                <c:ptCount val="1"/>
                <c:pt idx="0">
                  <c:v>The business area should share this equally with our IT department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Identify new digital technologies for the business area</c:v>
                </c:pt>
                <c:pt idx="1">
                  <c:v>Pilot and test new digital technologies for the business area</c:v>
                </c:pt>
              </c:strCache>
            </c:strRef>
          </c:cat>
          <c:val>
            <c:numRef>
              <c:f>Sheet1!$B$4:$C$4</c:f>
              <c:numCache>
                <c:formatCode>0%</c:formatCode>
                <c:ptCount val="2"/>
                <c:pt idx="0">
                  <c:v>0.5</c:v>
                </c:pt>
                <c:pt idx="1">
                  <c:v>0.54544999999999999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3"/>
          <c:tx>
            <c:strRef>
              <c:f>Sheet1!$A$5</c:f>
              <c:strCache>
                <c:ptCount val="1"/>
                <c:pt idx="0">
                  <c:v>The business area should do most of this; IT should contribute</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Identify new digital technologies for the business area</c:v>
                </c:pt>
                <c:pt idx="1">
                  <c:v>Pilot and test new digital technologies for the business area</c:v>
                </c:pt>
              </c:strCache>
            </c:strRef>
          </c:cat>
          <c:val>
            <c:numRef>
              <c:f>Sheet1!$B$5:$C$5</c:f>
              <c:numCache>
                <c:formatCode>0%</c:formatCode>
                <c:ptCount val="2"/>
                <c:pt idx="0">
                  <c:v>6.3640000000000002E-2</c:v>
                </c:pt>
                <c:pt idx="1">
                  <c:v>0.16364000000000001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4"/>
          <c:tx>
            <c:strRef>
              <c:f>Sheet1!$A$6</c:f>
              <c:strCache>
                <c:ptCount val="1"/>
                <c:pt idx="0">
                  <c:v>The business area should do this themselves</c:v>
                </c:pt>
              </c:strCache>
            </c:strRef>
          </c:tx>
          <c:spPr>
            <a:solidFill>
              <a:schemeClr val="accent4">
                <a:lumMod val="40000"/>
                <a:lumOff val="60000"/>
              </a:schemeClr>
            </a:solidFill>
            <a:ln w="19939">
              <a:solidFill>
                <a:schemeClr val="bg2"/>
              </a:solidFill>
            </a:ln>
            <a:effectLst/>
          </c:spPr>
          <c:invertIfNegative val="0"/>
          <c:dLbls>
            <c:dLbl>
              <c:idx val="0"/>
              <c:layout>
                <c:manualLayout>
                  <c:x val="1.330671989354624E-2"/>
                  <c:y val="0"/>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1BC8-4B83-8522-CB404BE1AB9D}"/>
                </c:ext>
              </c:extLst>
            </c:dLbl>
            <c:dLbl>
              <c:idx val="1"/>
              <c:layout>
                <c:manualLayout>
                  <c:x val="1.330671989354624E-2"/>
                  <c:y val="-7.1225071225069917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BC8-4B83-8522-CB404BE1AB9D}"/>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Identify new digital technologies for the business area</c:v>
                </c:pt>
                <c:pt idx="1">
                  <c:v>Pilot and test new digital technologies for the business area</c:v>
                </c:pt>
              </c:strCache>
            </c:strRef>
          </c:cat>
          <c:val>
            <c:numRef>
              <c:f>Sheet1!$B$6:$C$6</c:f>
              <c:numCache>
                <c:formatCode>General</c:formatCode>
                <c:ptCount val="2"/>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97408463912070864"/>
          <c:h val="0.2122809969266662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21285416246046168"/>
          <c:w val="0.93710137795275594"/>
          <c:h val="0.63957337864818176"/>
        </c:manualLayout>
      </c:layout>
      <c:barChart>
        <c:barDir val="bar"/>
        <c:grouping val="percentStacked"/>
        <c:varyColors val="0"/>
        <c:ser>
          <c:idx val="0"/>
          <c:order val="0"/>
          <c:tx>
            <c:strRef>
              <c:f>Sheet1!$A$2</c:f>
              <c:strCache>
                <c:ptCount val="1"/>
                <c:pt idx="0">
                  <c:v>Our IT department should do this</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Select technology vendors or service providers for the business area</c:v>
                </c:pt>
                <c:pt idx="1">
                  <c:v>Manage technology vendors or service providers for the business area</c:v>
                </c:pt>
              </c:strCache>
            </c:strRef>
          </c:cat>
          <c:val>
            <c:numRef>
              <c:f>Sheet1!$B$2:$C$2</c:f>
              <c:numCache>
                <c:formatCode>0%</c:formatCode>
                <c:ptCount val="2"/>
                <c:pt idx="0">
                  <c:v>0.18182000000000001</c:v>
                </c:pt>
                <c:pt idx="1">
                  <c:v>0.3</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Our IT department should do most of this; the business area should contribute</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Select technology vendors or service providers for the business area</c:v>
                </c:pt>
                <c:pt idx="1">
                  <c:v>Manage technology vendors or service providers for the business area</c:v>
                </c:pt>
              </c:strCache>
            </c:strRef>
          </c:cat>
          <c:val>
            <c:numRef>
              <c:f>Sheet1!$B$3:$C$3</c:f>
              <c:numCache>
                <c:formatCode>0%</c:formatCode>
                <c:ptCount val="2"/>
                <c:pt idx="0">
                  <c:v>0.45455000000000001</c:v>
                </c:pt>
                <c:pt idx="1">
                  <c:v>0.46364</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2"/>
          <c:tx>
            <c:strRef>
              <c:f>Sheet1!$A$4</c:f>
              <c:strCache>
                <c:ptCount val="1"/>
                <c:pt idx="0">
                  <c:v>The business area should share this equally with our IT department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Select technology vendors or service providers for the business area</c:v>
                </c:pt>
                <c:pt idx="1">
                  <c:v>Manage technology vendors or service providers for the business area</c:v>
                </c:pt>
              </c:strCache>
            </c:strRef>
          </c:cat>
          <c:val>
            <c:numRef>
              <c:f>Sheet1!$B$4:$C$4</c:f>
              <c:numCache>
                <c:formatCode>0%</c:formatCode>
                <c:ptCount val="2"/>
                <c:pt idx="0">
                  <c:v>0.30908999999999998</c:v>
                </c:pt>
                <c:pt idx="1">
                  <c:v>0.15454999999999999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3"/>
          <c:tx>
            <c:strRef>
              <c:f>Sheet1!$A$5</c:f>
              <c:strCache>
                <c:ptCount val="1"/>
                <c:pt idx="0">
                  <c:v>The business area should do most of this; IT should contribute</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Select technology vendors or service providers for the business area</c:v>
                </c:pt>
                <c:pt idx="1">
                  <c:v>Manage technology vendors or service providers for the business area</c:v>
                </c:pt>
              </c:strCache>
            </c:strRef>
          </c:cat>
          <c:val>
            <c:numRef>
              <c:f>Sheet1!$B$5:$C$5</c:f>
              <c:numCache>
                <c:formatCode>0%</c:formatCode>
                <c:ptCount val="2"/>
                <c:pt idx="0">
                  <c:v>5.4550000000000001E-2</c:v>
                </c:pt>
                <c:pt idx="1">
                  <c:v>6.3640000000000002E-2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4"/>
          <c:tx>
            <c:strRef>
              <c:f>Sheet1!$A$6</c:f>
              <c:strCache>
                <c:ptCount val="1"/>
                <c:pt idx="0">
                  <c:v>The business area should do this themselves</c:v>
                </c:pt>
              </c:strCache>
            </c:strRef>
          </c:tx>
          <c:spPr>
            <a:solidFill>
              <a:schemeClr val="accent4">
                <a:lumMod val="40000"/>
                <a:lumOff val="60000"/>
              </a:schemeClr>
            </a:solidFill>
            <a:ln w="19939">
              <a:solidFill>
                <a:srgbClr val="FFFFFF"/>
              </a:solidFill>
            </a:ln>
            <a:effectLst/>
          </c:spPr>
          <c:invertIfNegative val="0"/>
          <c:dLbls>
            <c:dLbl>
              <c:idx val="0"/>
              <c:layout>
                <c:manualLayout>
                  <c:x val="1.3306719893546119E-2"/>
                  <c:y val="2.1367521367521368E-2"/>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1BC8-4B83-8522-CB404BE1AB9D}"/>
                </c:ext>
              </c:extLst>
            </c:dLbl>
            <c:dLbl>
              <c:idx val="1"/>
              <c:layout>
                <c:manualLayout>
                  <c:x val="1.3306719893546119E-2"/>
                  <c:y val="1.0683760683760684E-2"/>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BC8-4B83-8522-CB404BE1AB9D}"/>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Select technology vendors or service providers for the business area</c:v>
                </c:pt>
                <c:pt idx="1">
                  <c:v>Manage technology vendors or service providers for the business area</c:v>
                </c:pt>
              </c:strCache>
            </c:strRef>
          </c:cat>
          <c:val>
            <c:numRef>
              <c:f>Sheet1!$B$6:$C$6</c:f>
              <c:numCache>
                <c:formatCode>0%</c:formatCode>
                <c:ptCount val="2"/>
                <c:pt idx="1">
                  <c:v>1.8180000000000002E-2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97408463912070864"/>
          <c:h val="0.183790968436637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21285416246046168"/>
          <c:w val="0.93710137795275594"/>
          <c:h val="0.63957337864818176"/>
        </c:manualLayout>
      </c:layout>
      <c:barChart>
        <c:barDir val="bar"/>
        <c:grouping val="percentStacked"/>
        <c:varyColors val="0"/>
        <c:ser>
          <c:idx val="0"/>
          <c:order val="0"/>
          <c:tx>
            <c:strRef>
              <c:f>Sheet1!$A$2</c:f>
              <c:strCache>
                <c:ptCount val="1"/>
                <c:pt idx="0">
                  <c:v>Our IT department should do this</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Roadmap the evolution of digital technologies in the business area</c:v>
                </c:pt>
                <c:pt idx="1">
                  <c:v>Prioritize work for the teams that develop or implement digital technologies in the business area</c:v>
                </c:pt>
                <c:pt idx="2">
                  <c:v>Project manage the work for digital initiatives in the business area</c:v>
                </c:pt>
                <c:pt idx="3">
                  <c:v>Build, develop or customize (e.g., coding, engineering) digital technologies for the business area</c:v>
                </c:pt>
              </c:strCache>
            </c:strRef>
          </c:cat>
          <c:val>
            <c:numRef>
              <c:f>Sheet1!$B$2:$E$2</c:f>
              <c:numCache>
                <c:formatCode>0%</c:formatCode>
                <c:ptCount val="4"/>
                <c:pt idx="0">
                  <c:v>6.3640000000000002E-2</c:v>
                </c:pt>
                <c:pt idx="1">
                  <c:v>6.3640000000000002E-2</c:v>
                </c:pt>
                <c:pt idx="2">
                  <c:v>8.1820000000000004E-2</c:v>
                </c:pt>
                <c:pt idx="3">
                  <c:v>0.32727000000000001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Our IT department should do most of this; the business area should contribute</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Roadmap the evolution of digital technologies in the business area</c:v>
                </c:pt>
                <c:pt idx="1">
                  <c:v>Prioritize work for the teams that develop or implement digital technologies in the business area</c:v>
                </c:pt>
                <c:pt idx="2">
                  <c:v>Project manage the work for digital initiatives in the business area</c:v>
                </c:pt>
                <c:pt idx="3">
                  <c:v>Build, develop or customize (e.g., coding, engineering) digital technologies for the business area</c:v>
                </c:pt>
              </c:strCache>
            </c:strRef>
          </c:cat>
          <c:val>
            <c:numRef>
              <c:f>Sheet1!$B$3:$E$3</c:f>
              <c:numCache>
                <c:formatCode>0%</c:formatCode>
                <c:ptCount val="4"/>
                <c:pt idx="0">
                  <c:v>0.33635999999999999</c:v>
                </c:pt>
                <c:pt idx="1">
                  <c:v>0.2</c:v>
                </c:pt>
                <c:pt idx="2">
                  <c:v>0.30908999999999998</c:v>
                </c:pt>
                <c:pt idx="3">
                  <c:v>0.49091000000000001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2"/>
          <c:tx>
            <c:strRef>
              <c:f>Sheet1!$A$4</c:f>
              <c:strCache>
                <c:ptCount val="1"/>
                <c:pt idx="0">
                  <c:v>The business area should share this equally with our IT department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Roadmap the evolution of digital technologies in the business area</c:v>
                </c:pt>
                <c:pt idx="1">
                  <c:v>Prioritize work for the teams that develop or implement digital technologies in the business area</c:v>
                </c:pt>
                <c:pt idx="2">
                  <c:v>Project manage the work for digital initiatives in the business area</c:v>
                </c:pt>
                <c:pt idx="3">
                  <c:v>Build, develop or customize (e.g., coding, engineering) digital technologies for the business area</c:v>
                </c:pt>
              </c:strCache>
            </c:strRef>
          </c:cat>
          <c:val>
            <c:numRef>
              <c:f>Sheet1!$B$4:$E$4</c:f>
              <c:numCache>
                <c:formatCode>0%</c:formatCode>
                <c:ptCount val="4"/>
                <c:pt idx="0">
                  <c:v>0.51817999999999997</c:v>
                </c:pt>
                <c:pt idx="1">
                  <c:v>0.37273000000000001</c:v>
                </c:pt>
                <c:pt idx="2">
                  <c:v>0.38181999999999999</c:v>
                </c:pt>
                <c:pt idx="3">
                  <c:v>0.13636000000000001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3"/>
          <c:tx>
            <c:strRef>
              <c:f>Sheet1!$A$5</c:f>
              <c:strCache>
                <c:ptCount val="1"/>
                <c:pt idx="0">
                  <c:v>The business area should do most of this; IT should contribute</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Roadmap the evolution of digital technologies in the business area</c:v>
                </c:pt>
                <c:pt idx="1">
                  <c:v>Prioritize work for the teams that develop or implement digital technologies in the business area</c:v>
                </c:pt>
                <c:pt idx="2">
                  <c:v>Project manage the work for digital initiatives in the business area</c:v>
                </c:pt>
                <c:pt idx="3">
                  <c:v>Build, develop or customize (e.g., coding, engineering) digital technologies for the business area</c:v>
                </c:pt>
              </c:strCache>
            </c:strRef>
          </c:cat>
          <c:val>
            <c:numRef>
              <c:f>Sheet1!$B$5:$E$5</c:f>
              <c:numCache>
                <c:formatCode>0%</c:formatCode>
                <c:ptCount val="4"/>
                <c:pt idx="0">
                  <c:v>8.1820000000000004E-2</c:v>
                </c:pt>
                <c:pt idx="1">
                  <c:v>0.34544999999999998</c:v>
                </c:pt>
                <c:pt idx="2">
                  <c:v>0.20909</c:v>
                </c:pt>
                <c:pt idx="3">
                  <c:v>3.6360000000000003E-2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4"/>
          <c:tx>
            <c:strRef>
              <c:f>Sheet1!$A$6</c:f>
              <c:strCache>
                <c:ptCount val="1"/>
                <c:pt idx="0">
                  <c:v>The business area should do this themselves</c:v>
                </c:pt>
              </c:strCache>
            </c:strRef>
          </c:tx>
          <c:spPr>
            <a:solidFill>
              <a:schemeClr val="accent4">
                <a:lumMod val="40000"/>
                <a:lumOff val="60000"/>
              </a:schemeClr>
            </a:solidFill>
            <a:ln w="19939">
              <a:solidFill>
                <a:srgbClr val="FFFFFF"/>
              </a:solidFill>
            </a:ln>
            <a:effectLst/>
          </c:spPr>
          <c:invertIfNegative val="0"/>
          <c:dLbls>
            <c:dLbl>
              <c:idx val="0"/>
              <c:layout>
                <c:manualLayout>
                  <c:x val="1.3306719893546119E-2"/>
                  <c:y val="2.1367521367521368E-2"/>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1BC8-4B83-8522-CB404BE1AB9D}"/>
                </c:ext>
              </c:extLst>
            </c:dLbl>
            <c:dLbl>
              <c:idx val="1"/>
              <c:layout>
                <c:manualLayout>
                  <c:x val="1.9960079840319361E-2"/>
                  <c:y val="1.0684041097426924E-2"/>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BC8-4B83-8522-CB404BE1AB9D}"/>
                </c:ext>
              </c:extLst>
            </c:dLbl>
            <c:dLbl>
              <c:idx val="2"/>
              <c:layout>
                <c:manualLayout>
                  <c:x val="1.9960079840319361E-2"/>
                  <c:y val="6.528889440010252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0E3-432D-A6B7-0E96AAA250F1}"/>
                </c:ext>
              </c:extLst>
            </c:dLbl>
            <c:dLbl>
              <c:idx val="3"/>
              <c:delete val="1"/>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2136-4C1F-BF85-AD849ECD95B7}"/>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Roadmap the evolution of digital technologies in the business area</c:v>
                </c:pt>
                <c:pt idx="1">
                  <c:v>Prioritize work for the teams that develop or implement digital technologies in the business area</c:v>
                </c:pt>
                <c:pt idx="2">
                  <c:v>Project manage the work for digital initiatives in the business area</c:v>
                </c:pt>
                <c:pt idx="3">
                  <c:v>Build, develop or customize (e.g., coding, engineering) digital technologies for the business area</c:v>
                </c:pt>
              </c:strCache>
            </c:strRef>
          </c:cat>
          <c:val>
            <c:numRef>
              <c:f>Sheet1!$B$6:$E$6</c:f>
              <c:numCache>
                <c:formatCode>0%</c:formatCode>
                <c:ptCount val="4"/>
                <c:pt idx="1">
                  <c:v>1.8180000000000002E-2</c:v>
                </c:pt>
                <c:pt idx="2">
                  <c:v>1.8180000000000002E-2</c:v>
                </c:pt>
                <c:pt idx="3">
                  <c:v>9.0900000000000009E-3</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97408463912070864"/>
          <c:h val="0.183790968436637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21285416246046168"/>
          <c:w val="0.93710137795275594"/>
          <c:h val="0.63957337864818176"/>
        </c:manualLayout>
      </c:layout>
      <c:barChart>
        <c:barDir val="bar"/>
        <c:grouping val="percentStacked"/>
        <c:varyColors val="0"/>
        <c:ser>
          <c:idx val="0"/>
          <c:order val="0"/>
          <c:tx>
            <c:strRef>
              <c:f>Sheet1!$A$2</c:f>
              <c:strCache>
                <c:ptCount val="1"/>
                <c:pt idx="0">
                  <c:v>Our IT department should do this</c:v>
                </c:pt>
              </c:strCache>
            </c:strRef>
          </c:tx>
          <c:spPr>
            <a:solidFill>
              <a:srgbClr val="002856"/>
            </a:solidFill>
            <a:ln w="19939">
              <a:solidFill>
                <a:srgbClr val="FFFFFF"/>
              </a:solidFill>
            </a:ln>
            <a:effectLst/>
          </c:spPr>
          <c:invertIfNegative val="0"/>
          <c:dLbls>
            <c:dLbl>
              <c:idx val="0"/>
              <c:layout>
                <c:manualLayout>
                  <c:x val="1.1643379906852961E-2"/>
                  <c:y val="9.6153846153846159E-2"/>
                </c:manualLayout>
              </c:layout>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64-4E30-A7B3-C180A3DDB05E}"/>
                </c:ext>
              </c:extLst>
            </c:dLbl>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Ensure that the business area’s digital initiatives comply with laws and regulations</c:v>
                </c:pt>
                <c:pt idx="1">
                  <c:v>Ensure that the business area’s digital initiatives comply with enterprise technology policies (e.g., cybersecurity, enterprise architecture)</c:v>
                </c:pt>
                <c:pt idx="2">
                  <c:v>Ensure that digital technologies in the business area do not adversely impact existing systems’ performance</c:v>
                </c:pt>
              </c:strCache>
            </c:strRef>
          </c:cat>
          <c:val>
            <c:numRef>
              <c:f>Sheet1!$B$2:$D$2</c:f>
              <c:numCache>
                <c:formatCode>0%</c:formatCode>
                <c:ptCount val="3"/>
                <c:pt idx="0">
                  <c:v>3.6360000000000003E-2</c:v>
                </c:pt>
                <c:pt idx="1">
                  <c:v>0.26363999999999999</c:v>
                </c:pt>
                <c:pt idx="2">
                  <c:v>0.37273000000000001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Our IT department should do most of this; the business area should contribute</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Ensure that the business area’s digital initiatives comply with laws and regulations</c:v>
                </c:pt>
                <c:pt idx="1">
                  <c:v>Ensure that the business area’s digital initiatives comply with enterprise technology policies (e.g., cybersecurity, enterprise architecture)</c:v>
                </c:pt>
                <c:pt idx="2">
                  <c:v>Ensure that digital technologies in the business area do not adversely impact existing systems’ performance</c:v>
                </c:pt>
              </c:strCache>
            </c:strRef>
          </c:cat>
          <c:val>
            <c:numRef>
              <c:f>Sheet1!$B$3:$D$3</c:f>
              <c:numCache>
                <c:formatCode>0%</c:formatCode>
                <c:ptCount val="3"/>
                <c:pt idx="0">
                  <c:v>0.17272999999999999</c:v>
                </c:pt>
                <c:pt idx="1">
                  <c:v>0.4</c:v>
                </c:pt>
                <c:pt idx="2">
                  <c:v>0.47272999999999998</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2"/>
          <c:tx>
            <c:strRef>
              <c:f>Sheet1!$A$4</c:f>
              <c:strCache>
                <c:ptCount val="1"/>
                <c:pt idx="0">
                  <c:v>The business area should share this equally with our IT department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Ensure that the business area’s digital initiatives comply with laws and regulations</c:v>
                </c:pt>
                <c:pt idx="1">
                  <c:v>Ensure that the business area’s digital initiatives comply with enterprise technology policies (e.g., cybersecurity, enterprise architecture)</c:v>
                </c:pt>
                <c:pt idx="2">
                  <c:v>Ensure that digital technologies in the business area do not adversely impact existing systems’ performance</c:v>
                </c:pt>
              </c:strCache>
            </c:strRef>
          </c:cat>
          <c:val>
            <c:numRef>
              <c:f>Sheet1!$B$4:$D$4</c:f>
              <c:numCache>
                <c:formatCode>0%</c:formatCode>
                <c:ptCount val="3"/>
                <c:pt idx="0">
                  <c:v>0.46364</c:v>
                </c:pt>
                <c:pt idx="1">
                  <c:v>0.28182000000000001</c:v>
                </c:pt>
                <c:pt idx="2">
                  <c:v>0.10909000000000001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3"/>
          <c:tx>
            <c:strRef>
              <c:f>Sheet1!$A$5</c:f>
              <c:strCache>
                <c:ptCount val="1"/>
                <c:pt idx="0">
                  <c:v>The business area should do most of this; IT should contribute</c:v>
                </c:pt>
              </c:strCache>
            </c:strRef>
          </c:tx>
          <c:spPr>
            <a:solidFill>
              <a:srgbClr val="009AD7"/>
            </a:solidFill>
            <a:ln w="19939">
              <a:solidFill>
                <a:srgbClr val="FFFFFF"/>
              </a:solidFill>
            </a:ln>
            <a:effectLst/>
          </c:spPr>
          <c:invertIfNegative val="0"/>
          <c:dLbls>
            <c:dLbl>
              <c:idx val="1"/>
              <c:layout>
                <c:manualLayout>
                  <c:x val="3.3266799733866824E-3"/>
                  <c:y val="6.528889440010252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664-4E30-A7B3-C180A3DDB05E}"/>
                </c:ext>
              </c:extLst>
            </c:dLbl>
            <c:dLbl>
              <c:idx val="2"/>
              <c:delete val="1"/>
              <c:extLst>
                <c:ext xmlns:c15="http://schemas.microsoft.com/office/drawing/2012/chart" uri="{CE6537A1-D6FC-4f65-9D91-7224C49458BB}"/>
                <c:ext xmlns:c16="http://schemas.microsoft.com/office/drawing/2014/chart" uri="{C3380CC4-5D6E-409C-BE32-E72D297353CC}">
                  <c16:uniqueId val="{00000000-8664-4E30-A7B3-C180A3DDB05E}"/>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Ensure that the business area’s digital initiatives comply with laws and regulations</c:v>
                </c:pt>
                <c:pt idx="1">
                  <c:v>Ensure that the business area’s digital initiatives comply with enterprise technology policies (e.g., cybersecurity, enterprise architecture)</c:v>
                </c:pt>
                <c:pt idx="2">
                  <c:v>Ensure that digital technologies in the business area do not adversely impact existing systems’ performance</c:v>
                </c:pt>
              </c:strCache>
            </c:strRef>
          </c:cat>
          <c:val>
            <c:numRef>
              <c:f>Sheet1!$B$5:$D$5</c:f>
              <c:numCache>
                <c:formatCode>0%</c:formatCode>
                <c:ptCount val="3"/>
                <c:pt idx="0">
                  <c:v>0.28182000000000001</c:v>
                </c:pt>
                <c:pt idx="1">
                  <c:v>5.4550000000000001E-2</c:v>
                </c:pt>
                <c:pt idx="2">
                  <c:v>2.7269999999999999E-2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4"/>
          <c:tx>
            <c:strRef>
              <c:f>Sheet1!$A$6</c:f>
              <c:strCache>
                <c:ptCount val="1"/>
                <c:pt idx="0">
                  <c:v>The business area should do this themselves</c:v>
                </c:pt>
              </c:strCache>
            </c:strRef>
          </c:tx>
          <c:spPr>
            <a:solidFill>
              <a:schemeClr val="accent4">
                <a:lumMod val="40000"/>
                <a:lumOff val="60000"/>
              </a:schemeClr>
            </a:solidFill>
            <a:ln w="19939">
              <a:solidFill>
                <a:srgbClr val="FFFFFF"/>
              </a:solidFill>
            </a:ln>
            <a:effectLst/>
          </c:spPr>
          <c:invertIfNegative val="0"/>
          <c:dLbls>
            <c:dLbl>
              <c:idx val="0"/>
              <c:layout>
                <c:manualLayout>
                  <c:x val="3.3266799733865601E-3"/>
                  <c:y val="7.1230679498396361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1BC8-4B83-8522-CB404BE1AB9D}"/>
                </c:ext>
              </c:extLst>
            </c:dLbl>
            <c:dLbl>
              <c:idx val="1"/>
              <c:layout>
                <c:manualLayout>
                  <c:x val="1.3306719893546119E-2"/>
                  <c:y val="1.0683760683760684E-2"/>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BC8-4B83-8522-CB404BE1AB9D}"/>
                </c:ext>
              </c:extLst>
            </c:dLbl>
            <c:dLbl>
              <c:idx val="2"/>
              <c:delete val="1"/>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054C-4715-99B0-5DFA6082DFDF}"/>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Ensure that the business area’s digital initiatives comply with laws and regulations</c:v>
                </c:pt>
                <c:pt idx="1">
                  <c:v>Ensure that the business area’s digital initiatives comply with enterprise technology policies (e.g., cybersecurity, enterprise architecture)</c:v>
                </c:pt>
                <c:pt idx="2">
                  <c:v>Ensure that digital technologies in the business area do not adversely impact existing systems’ performance</c:v>
                </c:pt>
              </c:strCache>
            </c:strRef>
          </c:cat>
          <c:val>
            <c:numRef>
              <c:f>Sheet1!$B$6:$D$6</c:f>
              <c:numCache>
                <c:formatCode>General</c:formatCode>
                <c:ptCount val="3"/>
                <c:pt idx="0" formatCode="0%">
                  <c:v>4.5449999999999997E-2</c:v>
                </c:pt>
                <c:pt idx="2" formatCode="0%">
                  <c:v>1.8180000000000002E-2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97408463912070864"/>
          <c:h val="0.183790968436637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21285416246046168"/>
          <c:w val="0.93710137795275594"/>
          <c:h val="0.63957337864818176"/>
        </c:manualLayout>
      </c:layout>
      <c:barChart>
        <c:barDir val="bar"/>
        <c:grouping val="percentStacked"/>
        <c:varyColors val="0"/>
        <c:ser>
          <c:idx val="0"/>
          <c:order val="0"/>
          <c:tx>
            <c:strRef>
              <c:f>Sheet1!$A$2</c:f>
              <c:strCache>
                <c:ptCount val="1"/>
                <c:pt idx="0">
                  <c:v>Our IT department should do this</c:v>
                </c:pt>
              </c:strCache>
            </c:strRef>
          </c:tx>
          <c:spPr>
            <a:solidFill>
              <a:srgbClr val="002856"/>
            </a:solidFill>
            <a:ln w="19939">
              <a:solidFill>
                <a:srgbClr val="FFFFFF"/>
              </a:solidFill>
            </a:ln>
            <a:effectLst/>
          </c:spPr>
          <c:invertIfNegative val="0"/>
          <c:dLbls>
            <c:dLbl>
              <c:idx val="0"/>
              <c:layout>
                <c:manualLayout>
                  <c:x val="8.3166999334664607E-3"/>
                  <c:y val="9.2592592592592587E-2"/>
                </c:manualLayout>
              </c:layout>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D3-4DDD-AA42-B9B5A5A1D41F}"/>
                </c:ext>
              </c:extLst>
            </c:dLbl>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Drive the business area’s adoption of digital technologies</c:v>
                </c:pt>
                <c:pt idx="1">
                  <c:v>Integrate the business area’s digital technologies with existing ones</c:v>
                </c:pt>
                <c:pt idx="2">
                  <c:v>Run, maintain and support the business area’s digital technologies</c:v>
                </c:pt>
              </c:strCache>
            </c:strRef>
          </c:cat>
          <c:val>
            <c:numRef>
              <c:f>Sheet1!$B$2:$D$2</c:f>
              <c:numCache>
                <c:formatCode>0%</c:formatCode>
                <c:ptCount val="3"/>
                <c:pt idx="0">
                  <c:v>3.6360000000000003E-2</c:v>
                </c:pt>
                <c:pt idx="1">
                  <c:v>0.17272999999999999</c:v>
                </c:pt>
                <c:pt idx="2">
                  <c:v>0.40909000000000001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Our IT department should do most of this; the business area should contribute</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Drive the business area’s adoption of digital technologies</c:v>
                </c:pt>
                <c:pt idx="1">
                  <c:v>Integrate the business area’s digital technologies with existing ones</c:v>
                </c:pt>
                <c:pt idx="2">
                  <c:v>Run, maintain and support the business area’s digital technologies</c:v>
                </c:pt>
              </c:strCache>
            </c:strRef>
          </c:cat>
          <c:val>
            <c:numRef>
              <c:f>Sheet1!$B$3:$D$3</c:f>
              <c:numCache>
                <c:formatCode>0%</c:formatCode>
                <c:ptCount val="3"/>
                <c:pt idx="0">
                  <c:v>0.20909</c:v>
                </c:pt>
                <c:pt idx="1">
                  <c:v>0.53635999999999995</c:v>
                </c:pt>
                <c:pt idx="2">
                  <c:v>0.44545000000000001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2"/>
          <c:tx>
            <c:strRef>
              <c:f>Sheet1!$A$4</c:f>
              <c:strCache>
                <c:ptCount val="1"/>
                <c:pt idx="0">
                  <c:v>The business area should share this equally with our IT department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Drive the business area’s adoption of digital technologies</c:v>
                </c:pt>
                <c:pt idx="1">
                  <c:v>Integrate the business area’s digital technologies with existing ones</c:v>
                </c:pt>
                <c:pt idx="2">
                  <c:v>Run, maintain and support the business area’s digital technologies</c:v>
                </c:pt>
              </c:strCache>
            </c:strRef>
          </c:cat>
          <c:val>
            <c:numRef>
              <c:f>Sheet1!$B$4:$D$4</c:f>
              <c:numCache>
                <c:formatCode>0%</c:formatCode>
                <c:ptCount val="3"/>
                <c:pt idx="0">
                  <c:v>0.39090999999999998</c:v>
                </c:pt>
                <c:pt idx="1">
                  <c:v>0.25455</c:v>
                </c:pt>
                <c:pt idx="2">
                  <c:v>0.11817999999999999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3"/>
          <c:tx>
            <c:strRef>
              <c:f>Sheet1!$A$5</c:f>
              <c:strCache>
                <c:ptCount val="1"/>
                <c:pt idx="0">
                  <c:v>The business area should do most of this; IT should contribute</c:v>
                </c:pt>
              </c:strCache>
            </c:strRef>
          </c:tx>
          <c:spPr>
            <a:solidFill>
              <a:srgbClr val="009AD7"/>
            </a:solidFill>
            <a:ln w="19939">
              <a:solidFill>
                <a:srgbClr val="FFFFFF"/>
              </a:solidFill>
            </a:ln>
            <a:effectLst/>
          </c:spPr>
          <c:invertIfNegative val="0"/>
          <c:dLbls>
            <c:dLbl>
              <c:idx val="2"/>
              <c:layout>
                <c:manualLayout>
                  <c:x val="2.1623419827012519E-2"/>
                  <c:y val="3.561253561253691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6D3-4DDD-AA42-B9B5A5A1D41F}"/>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Drive the business area’s adoption of digital technologies</c:v>
                </c:pt>
                <c:pt idx="1">
                  <c:v>Integrate the business area’s digital technologies with existing ones</c:v>
                </c:pt>
                <c:pt idx="2">
                  <c:v>Run, maintain and support the business area’s digital technologies</c:v>
                </c:pt>
              </c:strCache>
            </c:strRef>
          </c:cat>
          <c:val>
            <c:numRef>
              <c:f>Sheet1!$B$5:$D$5</c:f>
              <c:numCache>
                <c:formatCode>0%</c:formatCode>
                <c:ptCount val="3"/>
                <c:pt idx="0">
                  <c:v>0.30908999999999998</c:v>
                </c:pt>
                <c:pt idx="1">
                  <c:v>3.6360000000000003E-2</c:v>
                </c:pt>
                <c:pt idx="2">
                  <c:v>2.7269999999999999E-2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4"/>
          <c:tx>
            <c:strRef>
              <c:f>Sheet1!$A$6</c:f>
              <c:strCache>
                <c:ptCount val="1"/>
                <c:pt idx="0">
                  <c:v>The business area should do this themselves</c:v>
                </c:pt>
              </c:strCache>
            </c:strRef>
          </c:tx>
          <c:spPr>
            <a:solidFill>
              <a:schemeClr val="accent4">
                <a:lumMod val="40000"/>
                <a:lumOff val="60000"/>
              </a:schemeClr>
            </a:solidFill>
            <a:ln w="19939">
              <a:solidFill>
                <a:srgbClr val="FFFFFF"/>
              </a:solidFill>
            </a:ln>
            <a:effectLst/>
          </c:spPr>
          <c:invertIfNegative val="0"/>
          <c:dLbls>
            <c:dLbl>
              <c:idx val="0"/>
              <c:layout>
                <c:manualLayout>
                  <c:x val="4.9900199600798403E-3"/>
                  <c:y val="2.8041366627308233E-7"/>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1BC8-4B83-8522-CB404BE1AB9D}"/>
                </c:ext>
              </c:extLst>
            </c:dLbl>
            <c:dLbl>
              <c:idx val="1"/>
              <c:delete val="1"/>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BC8-4B83-8522-CB404BE1AB9D}"/>
                </c:ext>
              </c:extLst>
            </c:dLbl>
            <c:dLbl>
              <c:idx val="2"/>
              <c:delete val="1"/>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054C-4715-99B0-5DFA6082DFDF}"/>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Drive the business area’s adoption of digital technologies</c:v>
                </c:pt>
                <c:pt idx="1">
                  <c:v>Integrate the business area’s digital technologies with existing ones</c:v>
                </c:pt>
                <c:pt idx="2">
                  <c:v>Run, maintain and support the business area’s digital technologies</c:v>
                </c:pt>
              </c:strCache>
            </c:strRef>
          </c:cat>
          <c:val>
            <c:numRef>
              <c:f>Sheet1!$B$6:$D$6</c:f>
              <c:numCache>
                <c:formatCode>General</c:formatCode>
                <c:ptCount val="3"/>
                <c:pt idx="0" formatCode="0%">
                  <c:v>5.4550000000000001E-2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97408463912070864"/>
          <c:h val="0.1837909684366377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711504496992999"/>
          <c:y val="0.10245516185476818"/>
          <c:w val="0.52727918228660398"/>
          <c:h val="0.81865087376898404"/>
        </c:manualLayout>
      </c:layout>
      <c:barChart>
        <c:barDir val="bar"/>
        <c:grouping val="percentStacked"/>
        <c:varyColors val="0"/>
        <c:ser>
          <c:idx val="6"/>
          <c:order val="0"/>
          <c:tx>
            <c:strRef>
              <c:f>Sheet1!$A$8</c:f>
              <c:strCache>
                <c:ptCount val="1"/>
                <c:pt idx="0">
                  <c:v>We don’t need to do this</c:v>
                </c:pt>
              </c:strCache>
            </c:strRef>
          </c:tx>
          <c:spPr>
            <a:solidFill>
              <a:srgbClr val="95EADF"/>
            </a:solidFill>
            <a:ln>
              <a:solidFill>
                <a:schemeClr val="bg2"/>
              </a:solidFill>
            </a:ln>
            <a:effectLst/>
          </c:spPr>
          <c:invertIfNegative val="0"/>
          <c:dLbls>
            <c:delete val="1"/>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Sheet1!$B$8:$H$8</c:f>
              <c:numCache>
                <c:formatCode>0%</c:formatCode>
                <c:ptCount val="7"/>
                <c:pt idx="1">
                  <c:v>9.0900000000000009E-3</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C3B-4AFA-9339-08F395D03A42}"/>
            </c:ext>
          </c:extLst>
        </c:ser>
        <c:ser>
          <c:idx val="5"/>
          <c:order val="1"/>
          <c:tx>
            <c:strRef>
              <c:f>Sheet1!$A$7</c:f>
              <c:strCache>
                <c:ptCount val="1"/>
                <c:pt idx="0">
                  <c:v>We don’t do this, but we should</c:v>
                </c:pt>
              </c:strCache>
            </c:strRef>
          </c:tx>
          <c:spPr>
            <a:solidFill>
              <a:srgbClr val="06C4B0"/>
            </a:solidFill>
            <a:ln w="19939">
              <a:solidFill>
                <a:srgbClr val="FFFFFF"/>
              </a:solidFill>
            </a:ln>
            <a:effectLst/>
          </c:spPr>
          <c:invertIfNegative val="0"/>
          <c:dLbls>
            <c:dLbl>
              <c:idx val="3"/>
              <c:layout>
                <c:manualLayout>
                  <c:x val="7.3601052622549847E-3"/>
                  <c:y val="0"/>
                </c:manualLayout>
              </c:layout>
              <c:dLblPos val="ctr"/>
              <c:showLegendKey val="0"/>
              <c:showVal val="1"/>
              <c:showCatName val="0"/>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C738-45F5-BD40-CB6D210460A1}"/>
                </c:ext>
              </c:extLst>
            </c:dLbl>
            <c:dLbl>
              <c:idx val="6"/>
              <c:layout>
                <c:manualLayout>
                  <c:x val="1.4720210524510077E-3"/>
                  <c:y val="3.9173789173789303E-2"/>
                </c:manualLayout>
              </c:layout>
              <c:dLblPos val="ctr"/>
              <c:showLegendKey val="0"/>
              <c:showVal val="1"/>
              <c:showCatName val="0"/>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C738-45F5-BD40-CB6D210460A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0"/>
            <c:showCatName val="0"/>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Sheet1!$B$7:$H$7</c:f>
              <c:numCache>
                <c:formatCode>0%</c:formatCode>
                <c:ptCount val="7"/>
                <c:pt idx="1">
                  <c:v>9.0900000000000009E-3</c:v>
                </c:pt>
                <c:pt idx="3">
                  <c:v>3.6360000000000003E-2</c:v>
                </c:pt>
                <c:pt idx="4">
                  <c:v>9.0900000000000009E-3</c:v>
                </c:pt>
                <c:pt idx="6">
                  <c:v>2.7269999999999999E-2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B1B-4485-AE25-35BA1566BC99}"/>
            </c:ext>
          </c:extLst>
        </c:ser>
        <c:ser>
          <c:idx val="0"/>
          <c:order val="2"/>
          <c:tx>
            <c:strRef>
              <c:f>Sheet1!$A$2</c:f>
              <c:strCache>
                <c:ptCount val="1"/>
                <c:pt idx="0">
                  <c:v>Novice</c:v>
                </c:pt>
              </c:strCache>
            </c:strRef>
          </c:tx>
          <c:spPr>
            <a:solidFill>
              <a:srgbClr val="49C5F4"/>
            </a:solidFill>
            <a:ln w="19939">
              <a:solidFill>
                <a:srgbClr val="FFFFFF"/>
              </a:solid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284E-42FC-B1E0-165C4B4F9EAF}"/>
                </c:ext>
              </c:extLst>
            </c:dLbl>
            <c:dLbl>
              <c:idx val="1"/>
              <c:delete val="1"/>
              <c:extLst>
                <c:ext xmlns:c15="http://schemas.microsoft.com/office/drawing/2012/chart" uri="{CE6537A1-D6FC-4f65-9D91-7224C49458BB}">
                  <c15:layout>
                    <c:manualLayout>
                      <c:w val="3.4364389423053511E-2"/>
                      <c:h val="9.9020795477488391E-2"/>
                    </c:manualLayout>
                  </c15:layout>
                </c:ext>
                <c:ext xmlns:c16="http://schemas.microsoft.com/office/drawing/2014/chart" uri="{C3380CC4-5D6E-409C-BE32-E72D297353CC}">
                  <c16:uniqueId val="{00000002-284E-42FC-B1E0-165C4B4F9EAF}"/>
                </c:ext>
              </c:extLst>
            </c:dLbl>
            <c:dLbl>
              <c:idx val="2"/>
              <c:layout>
                <c:manualLayout>
                  <c:x val="7.3601052622550385E-3"/>
                  <c:y val="4.62962962962962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84E-42FC-B1E0-165C4B4F9EAF}"/>
                </c:ext>
              </c:extLst>
            </c:dLbl>
            <c:dLbl>
              <c:idx val="3"/>
              <c:layout>
                <c:manualLayout>
                  <c:x val="4.4160631573529696E-3"/>
                  <c:y val="6.5288894400102527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4E-42FC-B1E0-165C4B4F9EAF}"/>
                </c:ext>
              </c:extLst>
            </c:dLbl>
            <c:dLbl>
              <c:idx val="4"/>
              <c:delete val="1"/>
              <c:extLst>
                <c:ext xmlns:c15="http://schemas.microsoft.com/office/drawing/2012/chart" uri="{CE6537A1-D6FC-4f65-9D91-7224C49458BB}"/>
                <c:ext xmlns:c16="http://schemas.microsoft.com/office/drawing/2014/chart" uri="{C3380CC4-5D6E-409C-BE32-E72D297353CC}">
                  <c16:uniqueId val="{00000004-284E-42FC-B1E0-165C4B4F9EAF}"/>
                </c:ext>
              </c:extLst>
            </c:dLbl>
            <c:dLbl>
              <c:idx val="5"/>
              <c:layout>
                <c:manualLayout>
                  <c:x val="7.3601052622550385E-3"/>
                  <c:y val="4.629629629629629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4E-42FC-B1E0-165C4B4F9EAF}"/>
                </c:ext>
              </c:extLst>
            </c:dLbl>
            <c:dLbl>
              <c:idx val="6"/>
              <c:delete val="1"/>
              <c:extLst>
                <c:ext xmlns:c15="http://schemas.microsoft.com/office/drawing/2012/chart" uri="{CE6537A1-D6FC-4f65-9D91-7224C49458BB}"/>
                <c:ext xmlns:c16="http://schemas.microsoft.com/office/drawing/2014/chart" uri="{C3380CC4-5D6E-409C-BE32-E72D297353CC}">
                  <c16:uniqueId val="{00000003-284E-42FC-B1E0-165C4B4F9EAF}"/>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Sheet1!$B$2:$H$2</c:f>
              <c:numCache>
                <c:formatCode>0%</c:formatCode>
                <c:ptCount val="7"/>
                <c:pt idx="0">
                  <c:v>1.8180000000000002E-2</c:v>
                </c:pt>
                <c:pt idx="1">
                  <c:v>9.0900000000000009E-3</c:v>
                </c:pt>
                <c:pt idx="2">
                  <c:v>2.7269999999999999E-2</c:v>
                </c:pt>
                <c:pt idx="3">
                  <c:v>3.6360000000000003E-2</c:v>
                </c:pt>
                <c:pt idx="4">
                  <c:v>1.8180000000000002E-2</c:v>
                </c:pt>
                <c:pt idx="5">
                  <c:v>2.7269999999999999E-2</c:v>
                </c:pt>
                <c:pt idx="6">
                  <c:v>1.8180000000000002E-2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3"/>
          <c:tx>
            <c:strRef>
              <c:f>Sheet1!$A$3</c:f>
              <c:strCache>
                <c:ptCount val="1"/>
                <c:pt idx="0">
                  <c:v>Advanced Beginner</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Sheet1!$B$3:$H$3</c:f>
              <c:numCache>
                <c:formatCode>0%</c:formatCode>
                <c:ptCount val="7"/>
                <c:pt idx="0">
                  <c:v>4.5449999999999997E-2</c:v>
                </c:pt>
                <c:pt idx="1">
                  <c:v>8.1820000000000004E-2</c:v>
                </c:pt>
                <c:pt idx="2">
                  <c:v>0.11817999999999999</c:v>
                </c:pt>
                <c:pt idx="3">
                  <c:v>0.19091</c:v>
                </c:pt>
                <c:pt idx="4">
                  <c:v>7.2730000000000003E-2</c:v>
                </c:pt>
                <c:pt idx="5">
                  <c:v>0.10909000000000001</c:v>
                </c:pt>
                <c:pt idx="6">
                  <c:v>0.14545</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4"/>
          <c:tx>
            <c:strRef>
              <c:f>Sheet1!$A$4</c:f>
              <c:strCache>
                <c:ptCount val="1"/>
                <c:pt idx="0">
                  <c:v>Competent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Sheet1!$B$4:$H$4</c:f>
              <c:numCache>
                <c:formatCode>0%</c:formatCode>
                <c:ptCount val="7"/>
                <c:pt idx="0">
                  <c:v>0.23635999999999999</c:v>
                </c:pt>
                <c:pt idx="1">
                  <c:v>0.30908999999999998</c:v>
                </c:pt>
                <c:pt idx="2">
                  <c:v>0.34544999999999998</c:v>
                </c:pt>
                <c:pt idx="3">
                  <c:v>0.32727000000000001</c:v>
                </c:pt>
                <c:pt idx="4">
                  <c:v>0.38181999999999999</c:v>
                </c:pt>
                <c:pt idx="5">
                  <c:v>0.39090999999999998</c:v>
                </c:pt>
                <c:pt idx="6">
                  <c:v>0.27272999999999997</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5"/>
          <c:tx>
            <c:strRef>
              <c:f>Sheet1!$A$5</c:f>
              <c:strCache>
                <c:ptCount val="1"/>
                <c:pt idx="0">
                  <c:v>Proficient</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Sheet1!$B$5:$H$5</c:f>
              <c:numCache>
                <c:formatCode>0%</c:formatCode>
                <c:ptCount val="7"/>
                <c:pt idx="0">
                  <c:v>0.42726999999999998</c:v>
                </c:pt>
                <c:pt idx="1">
                  <c:v>0.4</c:v>
                </c:pt>
                <c:pt idx="2">
                  <c:v>0.39090999999999998</c:v>
                </c:pt>
                <c:pt idx="3">
                  <c:v>0.3</c:v>
                </c:pt>
                <c:pt idx="4">
                  <c:v>0.41818</c:v>
                </c:pt>
                <c:pt idx="5">
                  <c:v>0.39090999999999998</c:v>
                </c:pt>
                <c:pt idx="6">
                  <c:v>0.47272999999999998</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6"/>
          <c:tx>
            <c:strRef>
              <c:f>Sheet1!$A$6</c:f>
              <c:strCache>
                <c:ptCount val="1"/>
                <c:pt idx="0">
                  <c:v>Expert</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Sheet1!$B$1:$H$1</c:f>
              <c:strCache>
                <c:ptCount val="7"/>
                <c:pt idx="0">
                  <c:v>Create an IT strategy</c:v>
                </c:pt>
                <c:pt idx="1">
                  <c:v>Establish enterprise IT governance that can adapt to business goals</c:v>
                </c:pt>
                <c:pt idx="2">
                  <c:v>Improve enterprise operational performance</c:v>
                </c:pt>
                <c:pt idx="3">
                  <c:v>Assess and improve digital performance</c:v>
                </c:pt>
                <c:pt idx="4">
                  <c:v>Evolve operating models within the IT department and the broader enterprise</c:v>
                </c:pt>
                <c:pt idx="5">
                  <c:v>Support and scale new digital products, services and experiences</c:v>
                </c:pt>
                <c:pt idx="6">
                  <c:v>Embed digital information and technology in business strategy</c:v>
                </c:pt>
              </c:strCache>
            </c:strRef>
          </c:cat>
          <c:val>
            <c:numRef>
              <c:f>Sheet1!$B$6:$H$6</c:f>
              <c:numCache>
                <c:formatCode>0%</c:formatCode>
                <c:ptCount val="7"/>
                <c:pt idx="0">
                  <c:v>0.27272999999999997</c:v>
                </c:pt>
                <c:pt idx="1">
                  <c:v>0.18182000000000001</c:v>
                </c:pt>
                <c:pt idx="2">
                  <c:v>0.11817999999999999</c:v>
                </c:pt>
                <c:pt idx="3">
                  <c:v>0.10909000000000001</c:v>
                </c:pt>
                <c:pt idx="4">
                  <c:v>0.1</c:v>
                </c:pt>
                <c:pt idx="5">
                  <c:v>8.1820000000000004E-2</c:v>
                </c:pt>
                <c:pt idx="6">
                  <c:v>6.3640000000000002E-2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0"/>
          <c:y val="0"/>
          <c:w val="0.96981443936274447"/>
          <c:h val="8.436497521143190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131487680806364"/>
          <c:y val="0.14431558832488661"/>
          <c:w val="0.93710137795275594"/>
          <c:h val="0.74997216257058774"/>
        </c:manualLayout>
      </c:layout>
      <c:barChart>
        <c:barDir val="bar"/>
        <c:grouping val="percentStacked"/>
        <c:varyColors val="0"/>
        <c:ser>
          <c:idx val="6"/>
          <c:order val="0"/>
          <c:tx>
            <c:strRef>
              <c:f>Sheet1!$A$8</c:f>
              <c:strCache>
                <c:ptCount val="1"/>
                <c:pt idx="0">
                  <c:v>We don’t need to do this</c:v>
                </c:pt>
              </c:strCache>
            </c:strRef>
          </c:tx>
          <c:spPr>
            <a:solidFill>
              <a:srgbClr val="95EADF"/>
            </a:solidFill>
            <a:ln w="12700">
              <a:noFill/>
            </a:ln>
            <a:effectLst/>
          </c:spPr>
          <c:invertIfNegative val="0"/>
          <c:dPt>
            <c:idx val="1"/>
            <c:invertIfNegative val="0"/>
            <c:bubble3D val="0"/>
            <c:spPr>
              <a:solidFill>
                <a:srgbClr val="95EADF"/>
              </a:solidFill>
              <a:ln w="12700">
                <a:solidFill>
                  <a:srgbClr val="FFFFFF"/>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04DA-4F1E-875E-266ECA487AB9}"/>
              </c:ext>
            </c:extLst>
          </c:dPt>
          <c:dLbls>
            <c:delete val="1"/>
          </c:dLbls>
          <c:cat>
            <c:strRef>
              <c:f>Sheet1!$B$1:$C$1</c:f>
              <c:strCache>
                <c:ptCount val="2"/>
                <c:pt idx="0">
                  <c:v>Share digital leadership responsibility with other CxOs and their teams</c:v>
                </c:pt>
                <c:pt idx="1">
                  <c:v>Develop business executive leadership skills</c:v>
                </c:pt>
              </c:strCache>
            </c:strRef>
          </c:cat>
          <c:val>
            <c:numRef>
              <c:f>Sheet1!$B$8:$C$8</c:f>
              <c:numCache>
                <c:formatCode>General</c:formatCode>
                <c:ptCount val="2"/>
                <c:pt idx="0" formatCode="0%">
                  <c:v>1.8180000000000002E-2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C3B-4AFA-9339-08F395D03A42}"/>
            </c:ext>
          </c:extLst>
        </c:ser>
        <c:ser>
          <c:idx val="5"/>
          <c:order val="1"/>
          <c:tx>
            <c:strRef>
              <c:f>Sheet1!$A$7</c:f>
              <c:strCache>
                <c:ptCount val="1"/>
                <c:pt idx="0">
                  <c:v>We don’t do this, but we should</c:v>
                </c:pt>
              </c:strCache>
            </c:strRef>
          </c:tx>
          <c:spPr>
            <a:solidFill>
              <a:srgbClr val="06C4B0"/>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Sheet1!$B$7:$C$7</c:f>
              <c:numCache>
                <c:formatCode>0%</c:formatCode>
                <c:ptCount val="2"/>
                <c:pt idx="0">
                  <c:v>4.5449999999999997E-2</c:v>
                </c:pt>
                <c:pt idx="1">
                  <c:v>5.4550000000000001E-2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B1B-4485-AE25-35BA1566BC99}"/>
            </c:ext>
          </c:extLst>
        </c:ser>
        <c:ser>
          <c:idx val="0"/>
          <c:order val="2"/>
          <c:tx>
            <c:strRef>
              <c:f>Sheet1!$A$2</c:f>
              <c:strCache>
                <c:ptCount val="1"/>
                <c:pt idx="0">
                  <c:v>Novice</c:v>
                </c:pt>
              </c:strCache>
            </c:strRef>
          </c:tx>
          <c:spPr>
            <a:solidFill>
              <a:srgbClr val="91DCF8"/>
            </a:solidFill>
            <a:ln w="19939">
              <a:solidFill>
                <a:srgbClr val="FFFFFF"/>
              </a:solidFill>
            </a:ln>
            <a:effectLst/>
          </c:spPr>
          <c:invertIfNegative val="0"/>
          <c:dLbls>
            <c:dLbl>
              <c:idx val="0"/>
              <c:layout>
                <c:manualLayout>
                  <c:x val="4.9900199600798403E-3"/>
                  <c:y val="0.1499999862662528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94B-4A28-A3A8-979D3280544B}"/>
                </c:ext>
              </c:extLst>
            </c:dLbl>
            <c:dLbl>
              <c:idx val="1"/>
              <c:layout>
                <c:manualLayout>
                  <c:x val="1.66333998669328E-3"/>
                  <c:y val="0.149999986266252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94B-4A28-A3A8-979D3280544B}"/>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Sheet1!$B$2:$C$2</c:f>
              <c:numCache>
                <c:formatCode>0%</c:formatCode>
                <c:ptCount val="2"/>
                <c:pt idx="0">
                  <c:v>2.7269999999999999E-2</c:v>
                </c:pt>
                <c:pt idx="1">
                  <c:v>3.6360000000000003E-2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3"/>
          <c:tx>
            <c:strRef>
              <c:f>Sheet1!$A$3</c:f>
              <c:strCache>
                <c:ptCount val="1"/>
                <c:pt idx="0">
                  <c:v>Advanced Beginner</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Sheet1!$B$3:$C$3</c:f>
              <c:numCache>
                <c:formatCode>0%</c:formatCode>
                <c:ptCount val="2"/>
                <c:pt idx="0">
                  <c:v>0.13636000000000001</c:v>
                </c:pt>
                <c:pt idx="1">
                  <c:v>0.12726999999999999</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4"/>
          <c:tx>
            <c:strRef>
              <c:f>Sheet1!$A$4</c:f>
              <c:strCache>
                <c:ptCount val="1"/>
                <c:pt idx="0">
                  <c:v>Competent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Sheet1!$B$4:$C$4</c:f>
              <c:numCache>
                <c:formatCode>0%</c:formatCode>
                <c:ptCount val="2"/>
                <c:pt idx="0">
                  <c:v>0.34544999999999998</c:v>
                </c:pt>
                <c:pt idx="1">
                  <c:v>0.43636000000000003</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5"/>
          <c:tx>
            <c:strRef>
              <c:f>Sheet1!$A$5</c:f>
              <c:strCache>
                <c:ptCount val="1"/>
                <c:pt idx="0">
                  <c:v>Proficient</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Sheet1!$B$5:$C$5</c:f>
              <c:numCache>
                <c:formatCode>0%</c:formatCode>
                <c:ptCount val="2"/>
                <c:pt idx="0">
                  <c:v>0.33635999999999999</c:v>
                </c:pt>
                <c:pt idx="1">
                  <c:v>0.29091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6"/>
          <c:tx>
            <c:strRef>
              <c:f>Sheet1!$A$6</c:f>
              <c:strCache>
                <c:ptCount val="1"/>
                <c:pt idx="0">
                  <c:v>Expert</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Share digital leadership responsibility with other CxOs and their teams</c:v>
                </c:pt>
                <c:pt idx="1">
                  <c:v>Develop business executive leadership skills</c:v>
                </c:pt>
              </c:strCache>
            </c:strRef>
          </c:cat>
          <c:val>
            <c:numRef>
              <c:f>Sheet1!$B$6:$C$6</c:f>
              <c:numCache>
                <c:formatCode>0%</c:formatCode>
                <c:ptCount val="2"/>
                <c:pt idx="0">
                  <c:v>9.0910000000000005E-2</c:v>
                </c:pt>
                <c:pt idx="1">
                  <c:v>5.4550000000000001E-2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3166999334664E-3"/>
          <c:y val="0"/>
          <c:w val="0.96981443936274447"/>
          <c:h val="0.17695756780402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568440546728064"/>
          <c:y val="0.145190344796644"/>
          <c:w val="0.93710137795275594"/>
          <c:h val="0.74997216257058774"/>
        </c:manualLayout>
      </c:layout>
      <c:barChart>
        <c:barDir val="bar"/>
        <c:grouping val="percentStacked"/>
        <c:varyColors val="0"/>
        <c:ser>
          <c:idx val="6"/>
          <c:order val="0"/>
          <c:tx>
            <c:strRef>
              <c:f>Sheet1!$A$8</c:f>
              <c:strCache>
                <c:ptCount val="1"/>
                <c:pt idx="0">
                  <c:v>We don’t need to do this</c:v>
                </c:pt>
              </c:strCache>
            </c:strRef>
          </c:tx>
          <c:spPr>
            <a:solidFill>
              <a:srgbClr val="95EADF"/>
            </a:solidFill>
            <a:ln>
              <a:solidFill>
                <a:srgbClr val="FFFFFF"/>
              </a:solidFill>
            </a:ln>
            <a:effectLst/>
          </c:spPr>
          <c:invertIfNegative val="0"/>
          <c:dLbls>
            <c:delete val="1"/>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Sheet1!$B$8:$D$8</c:f>
              <c:numCache>
                <c:formatCode>0%</c:formatCode>
                <c:ptCount val="3"/>
                <c:pt idx="0">
                  <c:v>9.0900000000000009E-3</c:v>
                </c:pt>
                <c:pt idx="1">
                  <c:v>1.8180000000000002E-2</c:v>
                </c:pt>
                <c:pt idx="2">
                  <c:v>9.0900000000000009E-3</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C3B-4AFA-9339-08F395D03A42}"/>
            </c:ext>
          </c:extLst>
        </c:ser>
        <c:ser>
          <c:idx val="5"/>
          <c:order val="1"/>
          <c:tx>
            <c:strRef>
              <c:f>Sheet1!$A$7</c:f>
              <c:strCache>
                <c:ptCount val="1"/>
                <c:pt idx="0">
                  <c:v>We don’t do this, but we should</c:v>
                </c:pt>
              </c:strCache>
            </c:strRef>
          </c:tx>
          <c:spPr>
            <a:solidFill>
              <a:srgbClr val="06C4B0"/>
            </a:solidFill>
            <a:ln w="19939">
              <a:solidFill>
                <a:srgbClr val="FFFFFF"/>
              </a:solidFill>
            </a:ln>
            <a:effectLst/>
          </c:spPr>
          <c:invertIfNegative val="0"/>
          <c:dLbls>
            <c:dLbl>
              <c:idx val="0"/>
              <c:layout>
                <c:manualLayout>
                  <c:x val="8.3166999334662785E-3"/>
                  <c:y val="0.103276353276353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63-465C-9BBD-1A01CAF85FD5}"/>
                </c:ext>
              </c:extLst>
            </c:dLbl>
            <c:dLbl>
              <c:idx val="1"/>
              <c:layout>
                <c:manualLayout>
                  <c:x val="-1.2197685660378436E-16"/>
                  <c:y val="0.1282054086187945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563-465C-9BBD-1A01CAF85FD5}"/>
                </c:ext>
              </c:extLst>
            </c:dLbl>
            <c:dLbl>
              <c:idx val="2"/>
              <c:layout>
                <c:manualLayout>
                  <c:x val="-1.6633399866933412E-3"/>
                  <c:y val="3.5612535612535613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563-465C-9BBD-1A01CAF85FD5}"/>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Sheet1!$B$7:$D$7</c:f>
              <c:numCache>
                <c:formatCode>0%</c:formatCode>
                <c:ptCount val="3"/>
                <c:pt idx="0">
                  <c:v>1.8180000000000002E-2</c:v>
                </c:pt>
                <c:pt idx="1">
                  <c:v>2.7269999999999999E-2</c:v>
                </c:pt>
                <c:pt idx="2">
                  <c:v>4.5449999999999997E-2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B1B-4485-AE25-35BA1566BC99}"/>
            </c:ext>
          </c:extLst>
        </c:ser>
        <c:ser>
          <c:idx val="0"/>
          <c:order val="2"/>
          <c:tx>
            <c:strRef>
              <c:f>Sheet1!$A$2</c:f>
              <c:strCache>
                <c:ptCount val="1"/>
                <c:pt idx="0">
                  <c:v>Novice</c:v>
                </c:pt>
              </c:strCache>
            </c:strRef>
          </c:tx>
          <c:spPr>
            <a:solidFill>
              <a:srgbClr val="91DCF8"/>
            </a:solidFill>
            <a:ln w="19939">
              <a:solidFill>
                <a:srgbClr val="FFFFFF"/>
              </a:solid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0563-465C-9BBD-1A01CAF85FD5}"/>
                </c:ext>
              </c:extLst>
            </c:dLbl>
            <c:dLbl>
              <c:idx val="1"/>
              <c:layout>
                <c:manualLayout>
                  <c:x val="1.4970059880239521E-2"/>
                  <c:y val="0.1210829014962873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563-465C-9BBD-1A01CAF85FD5}"/>
                </c:ext>
              </c:extLst>
            </c:dLbl>
            <c:dLbl>
              <c:idx val="2"/>
              <c:layout>
                <c:manualLayout>
                  <c:x val="1.497005988023946E-2"/>
                  <c:y val="0.1139601139601139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563-465C-9BBD-1A01CAF85FD5}"/>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Sheet1!$B$2:$D$2</c:f>
              <c:numCache>
                <c:formatCode>0%</c:formatCode>
                <c:ptCount val="3"/>
                <c:pt idx="0">
                  <c:v>9.0900000000000009E-3</c:v>
                </c:pt>
                <c:pt idx="1">
                  <c:v>2.7269999999999999E-2</c:v>
                </c:pt>
                <c:pt idx="2">
                  <c:v>2.7269999999999999E-2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3"/>
          <c:tx>
            <c:strRef>
              <c:f>Sheet1!$A$3</c:f>
              <c:strCache>
                <c:ptCount val="1"/>
                <c:pt idx="0">
                  <c:v>Advanced Beginner</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Sheet1!$B$3:$D$3</c:f>
              <c:numCache>
                <c:formatCode>0%</c:formatCode>
                <c:ptCount val="3"/>
                <c:pt idx="0">
                  <c:v>0.11817999999999999</c:v>
                </c:pt>
                <c:pt idx="1">
                  <c:v>0.13636000000000001</c:v>
                </c:pt>
                <c:pt idx="2">
                  <c:v>0.20909</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4"/>
          <c:tx>
            <c:strRef>
              <c:f>Sheet1!$A$4</c:f>
              <c:strCache>
                <c:ptCount val="1"/>
                <c:pt idx="0">
                  <c:v>Competent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Sheet1!$B$4:$D$4</c:f>
              <c:numCache>
                <c:formatCode>0%</c:formatCode>
                <c:ptCount val="3"/>
                <c:pt idx="0">
                  <c:v>0.29091</c:v>
                </c:pt>
                <c:pt idx="1">
                  <c:v>0.33635999999999999</c:v>
                </c:pt>
                <c:pt idx="2">
                  <c:v>0.27272999999999997</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5"/>
          <c:tx>
            <c:strRef>
              <c:f>Sheet1!$A$5</c:f>
              <c:strCache>
                <c:ptCount val="1"/>
                <c:pt idx="0">
                  <c:v>Proficient</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Sheet1!$B$5:$D$5</c:f>
              <c:numCache>
                <c:formatCode>0%</c:formatCode>
                <c:ptCount val="3"/>
                <c:pt idx="0">
                  <c:v>0.42726999999999998</c:v>
                </c:pt>
                <c:pt idx="1">
                  <c:v>0.35454999999999998</c:v>
                </c:pt>
                <c:pt idx="2">
                  <c:v>0.33635999999999999</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6"/>
          <c:tx>
            <c:strRef>
              <c:f>Sheet1!$A$6</c:f>
              <c:strCache>
                <c:ptCount val="1"/>
                <c:pt idx="0">
                  <c:v>Expert</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Design and implement organizational structures to drive IT effectiveness</c:v>
                </c:pt>
                <c:pt idx="1">
                  <c:v>Build a diverse technology workforce enterprise wide</c:v>
                </c:pt>
                <c:pt idx="2">
                  <c:v>Drive agile ways of working and digital fluency enterprise wide</c:v>
                </c:pt>
              </c:strCache>
            </c:strRef>
          </c:cat>
          <c:val>
            <c:numRef>
              <c:f>Sheet1!$B$6:$D$6</c:f>
              <c:numCache>
                <c:formatCode>0%</c:formatCode>
                <c:ptCount val="3"/>
                <c:pt idx="0">
                  <c:v>0.12726999999999999</c:v>
                </c:pt>
                <c:pt idx="1">
                  <c:v>0.1</c:v>
                </c:pt>
                <c:pt idx="2">
                  <c:v>0.1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0"/>
          <c:y val="0"/>
          <c:w val="0.96981443936274447"/>
          <c:h val="0.176957567804024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96997958973103"/>
          <c:y val="1.0514681781983606E-2"/>
          <c:w val="0.48784555111435213"/>
          <c:h val="0.90476754061013764"/>
        </c:manualLayout>
      </c:layout>
      <c:barChart>
        <c:barDir val="bar"/>
        <c:grouping val="clustered"/>
        <c:varyColors val="0"/>
        <c:ser>
          <c:idx val="0"/>
          <c:order val="0"/>
          <c:tx>
            <c:strRef>
              <c:f>Sheet1!$B$1</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EMEA</c:v>
                </c:pt>
                <c:pt idx="1">
                  <c:v>NORTH AMERICA</c:v>
                </c:pt>
                <c:pt idx="2">
                  <c:v>APAC</c:v>
                </c:pt>
                <c:pt idx="3">
                  <c:v>LATIN AMERICA</c:v>
                </c:pt>
              </c:strCache>
            </c:strRef>
          </c:cat>
          <c:val>
            <c:numRef>
              <c:f>Sheet1!$B$2:$B$5</c:f>
              <c:numCache>
                <c:formatCode>0%</c:formatCode>
                <c:ptCount val="4"/>
                <c:pt idx="0">
                  <c:v>0.49091000000000001</c:v>
                </c:pt>
                <c:pt idx="1">
                  <c:v>0.23635999999999999</c:v>
                </c:pt>
                <c:pt idx="2">
                  <c:v>0.15454999999999999</c:v>
                </c:pt>
                <c:pt idx="3">
                  <c:v>0.11817999999999999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6D8C-449B-AE3D-F530DE3080F2}"/>
            </c:ext>
          </c:extLst>
        </c:ser>
        <c:dLbls>
          <c:dLblPos val="outEnd"/>
          <c:showLegendKey val="0"/>
          <c:showVal val="1"/>
          <c:showCatName val="0"/>
          <c:showSerName val="0"/>
          <c:showPercent val="0"/>
          <c:showBubbleSize val="0"/>
        </c:dLbls>
        <c:gapWidth val="50"/>
        <c:axId val="262060368"/>
        <c:axId val="199142336"/>
      </c:barChart>
      <c:catAx>
        <c:axId val="262060368"/>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199142336"/>
        <c:crosses val="autoZero"/>
        <c:auto val="1"/>
        <c:lblAlgn val="ctr"/>
        <c:lblOffset val="100"/>
        <c:noMultiLvlLbl val="0"/>
      </c:catAx>
      <c:valAx>
        <c:axId val="199142336"/>
        <c:scaling>
          <c:orientation val="minMax"/>
          <c:max val="1"/>
          <c:min val="0"/>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262060368"/>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795320120913031"/>
          <c:y val="0.11670031630661551"/>
          <c:w val="0.93710137795275594"/>
          <c:h val="0.74997216257058774"/>
        </c:manualLayout>
      </c:layout>
      <c:barChart>
        <c:barDir val="bar"/>
        <c:grouping val="percentStacked"/>
        <c:varyColors val="0"/>
        <c:ser>
          <c:idx val="6"/>
          <c:order val="0"/>
          <c:tx>
            <c:strRef>
              <c:f>Sheet1!$A$8</c:f>
              <c:strCache>
                <c:ptCount val="1"/>
                <c:pt idx="0">
                  <c:v>We don’t need to do this</c:v>
                </c:pt>
              </c:strCache>
            </c:strRef>
          </c:tx>
          <c:spPr>
            <a:solidFill>
              <a:srgbClr val="95EADF"/>
            </a:solidFill>
            <a:ln>
              <a:solidFill>
                <a:srgbClr val="FFFFFF"/>
              </a:solidFill>
            </a:ln>
            <a:effectLst/>
          </c:spPr>
          <c:invertIfNegative val="0"/>
          <c:dLbls>
            <c:delete val="1"/>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Sheet1!$B$8:$E$8</c:f>
              <c:numCache>
                <c:formatCode>General</c:formatCode>
                <c:ptCount val="4"/>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C3B-4AFA-9339-08F395D03A42}"/>
            </c:ext>
          </c:extLst>
        </c:ser>
        <c:ser>
          <c:idx val="5"/>
          <c:order val="1"/>
          <c:tx>
            <c:strRef>
              <c:f>Sheet1!$A$7</c:f>
              <c:strCache>
                <c:ptCount val="1"/>
                <c:pt idx="0">
                  <c:v>We don’t do this, but we should</c:v>
                </c:pt>
              </c:strCache>
            </c:strRef>
          </c:tx>
          <c:spPr>
            <a:solidFill>
              <a:srgbClr val="06C4B0"/>
            </a:solidFill>
            <a:ln w="19939">
              <a:solidFill>
                <a:srgbClr val="FFFFFF"/>
              </a:solidFill>
            </a:ln>
            <a:effectLst/>
          </c:spPr>
          <c:invertIfNegative val="0"/>
          <c:dLbls>
            <c:delete val="1"/>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Sheet1!$B$7:$E$7</c:f>
              <c:numCache>
                <c:formatCode>General</c:formatCode>
                <c:ptCount val="4"/>
                <c:pt idx="0" formatCode="0%">
                  <c:v>9.0900000000000009E-3</c:v>
                </c:pt>
                <c:pt idx="2" formatCode="0%">
                  <c:v>9.0900000000000009E-3</c:v>
                </c:pt>
                <c:pt idx="3" formatCode="0%">
                  <c:v>9.0900000000000009E-3</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B1B-4485-AE25-35BA1566BC99}"/>
            </c:ext>
          </c:extLst>
        </c:ser>
        <c:ser>
          <c:idx val="0"/>
          <c:order val="2"/>
          <c:tx>
            <c:strRef>
              <c:f>Sheet1!$A$2</c:f>
              <c:strCache>
                <c:ptCount val="1"/>
                <c:pt idx="0">
                  <c:v>Novice</c:v>
                </c:pt>
              </c:strCache>
            </c:strRef>
          </c:tx>
          <c:spPr>
            <a:solidFill>
              <a:srgbClr val="49C5F4"/>
            </a:solidFill>
            <a:ln w="19939">
              <a:solidFill>
                <a:srgbClr val="FFFFFF"/>
              </a:solidFill>
            </a:ln>
            <a:effectLst/>
          </c:spPr>
          <c:invertIfNegative val="0"/>
          <c:dLbls>
            <c:delete val="1"/>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Sheet1!$B$2:$E$2</c:f>
              <c:numCache>
                <c:formatCode>0%</c:formatCode>
                <c:ptCount val="4"/>
                <c:pt idx="0">
                  <c:v>9.0900000000000009E-3</c:v>
                </c:pt>
                <c:pt idx="1">
                  <c:v>9.0900000000000009E-3</c:v>
                </c:pt>
                <c:pt idx="2">
                  <c:v>9.0900000000000009E-3</c:v>
                </c:pt>
                <c:pt idx="3">
                  <c:v>3.6360000000000003E-2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3"/>
          <c:tx>
            <c:strRef>
              <c:f>Sheet1!$A$3</c:f>
              <c:strCache>
                <c:ptCount val="1"/>
                <c:pt idx="0">
                  <c:v>Advanced Beginner</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Sheet1!$B$3:$E$3</c:f>
              <c:numCache>
                <c:formatCode>0%</c:formatCode>
                <c:ptCount val="4"/>
                <c:pt idx="0">
                  <c:v>5.4550000000000001E-2</c:v>
                </c:pt>
                <c:pt idx="1">
                  <c:v>0.1</c:v>
                </c:pt>
                <c:pt idx="2">
                  <c:v>6.3640000000000002E-2</c:v>
                </c:pt>
                <c:pt idx="3">
                  <c:v>0.21818000000000001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4"/>
          <c:tx>
            <c:strRef>
              <c:f>Sheet1!$A$4</c:f>
              <c:strCache>
                <c:ptCount val="1"/>
                <c:pt idx="0">
                  <c:v>Competent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Sheet1!$B$4:$E$4</c:f>
              <c:numCache>
                <c:formatCode>0%</c:formatCode>
                <c:ptCount val="4"/>
                <c:pt idx="0">
                  <c:v>0.25455</c:v>
                </c:pt>
                <c:pt idx="1">
                  <c:v>0.29091</c:v>
                </c:pt>
                <c:pt idx="2">
                  <c:v>0.32727000000000001</c:v>
                </c:pt>
                <c:pt idx="3">
                  <c:v>0.37273000000000001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5"/>
          <c:tx>
            <c:strRef>
              <c:f>Sheet1!$A$5</c:f>
              <c:strCache>
                <c:ptCount val="1"/>
                <c:pt idx="0">
                  <c:v>Proficient</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Sheet1!$B$5:$E$5</c:f>
              <c:numCache>
                <c:formatCode>0%</c:formatCode>
                <c:ptCount val="4"/>
                <c:pt idx="0">
                  <c:v>0.42726999999999998</c:v>
                </c:pt>
                <c:pt idx="1">
                  <c:v>0.42726999999999998</c:v>
                </c:pt>
                <c:pt idx="2">
                  <c:v>0.43636000000000003</c:v>
                </c:pt>
                <c:pt idx="3">
                  <c:v>0.31818000000000002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6"/>
          <c:tx>
            <c:strRef>
              <c:f>Sheet1!$A$6</c:f>
              <c:strCache>
                <c:ptCount val="1"/>
                <c:pt idx="0">
                  <c:v>Expert</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Strategically manage IT budgets to balance cost, value, risk</c:v>
                </c:pt>
                <c:pt idx="1">
                  <c:v>Strategically manage vendors and other third-party relationships</c:v>
                </c:pt>
                <c:pt idx="2">
                  <c:v>Balance cybersecurity and risk management with running and growing the business</c:v>
                </c:pt>
                <c:pt idx="3">
                  <c:v>Demonstrate the business value of IT using compelling narratives and metrics</c:v>
                </c:pt>
              </c:strCache>
            </c:strRef>
          </c:cat>
          <c:val>
            <c:numRef>
              <c:f>Sheet1!$B$6:$E$6</c:f>
              <c:numCache>
                <c:formatCode>0%</c:formatCode>
                <c:ptCount val="4"/>
                <c:pt idx="0">
                  <c:v>0.24545</c:v>
                </c:pt>
                <c:pt idx="1">
                  <c:v>0.17272999999999999</c:v>
                </c:pt>
                <c:pt idx="2">
                  <c:v>0.15454999999999999</c:v>
                </c:pt>
                <c:pt idx="3">
                  <c:v>4.5449999999999997E-2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0"/>
          <c:y val="0"/>
          <c:w val="0.97979447928290397"/>
          <c:h val="0.112855003701460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10245516185476818"/>
          <c:w val="0.93710137795275594"/>
          <c:h val="0.74997216257058774"/>
        </c:manualLayout>
      </c:layout>
      <c:barChart>
        <c:barDir val="bar"/>
        <c:grouping val="percentStacked"/>
        <c:varyColors val="0"/>
        <c:ser>
          <c:idx val="6"/>
          <c:order val="0"/>
          <c:tx>
            <c:strRef>
              <c:f>Sheet1!$A$8</c:f>
              <c:strCache>
                <c:ptCount val="1"/>
                <c:pt idx="0">
                  <c:v>We don’t need to do this</c:v>
                </c:pt>
              </c:strCache>
            </c:strRef>
          </c:tx>
          <c:spPr>
            <a:solidFill>
              <a:srgbClr val="95EADF"/>
            </a:solidFill>
            <a:ln>
              <a:solidFill>
                <a:schemeClr val="bg1"/>
              </a:solidFill>
            </a:ln>
            <a:effectLst/>
          </c:spPr>
          <c:invertIfNegative val="0"/>
          <c:dLbls>
            <c:delete val="1"/>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Sheet1!$B$8:$F$8</c:f>
              <c:numCache>
                <c:formatCode>General</c:formatCode>
                <c:ptCount val="5"/>
                <c:pt idx="0" formatCode="0%">
                  <c:v>9.0900000000000009E-3</c:v>
                </c:pt>
                <c:pt idx="2" formatCode="0%">
                  <c:v>9.0900000000000009E-3</c:v>
                </c:pt>
                <c:pt idx="4" formatCode="0%">
                  <c:v>9.0900000000000009E-3</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C3B-4AFA-9339-08F395D03A42}"/>
            </c:ext>
          </c:extLst>
        </c:ser>
        <c:ser>
          <c:idx val="5"/>
          <c:order val="1"/>
          <c:tx>
            <c:strRef>
              <c:f>Sheet1!$A$7</c:f>
              <c:strCache>
                <c:ptCount val="1"/>
                <c:pt idx="0">
                  <c:v>We don’t do this, but we should</c:v>
                </c:pt>
              </c:strCache>
            </c:strRef>
          </c:tx>
          <c:spPr>
            <a:solidFill>
              <a:srgbClr val="06C4B0"/>
            </a:solidFill>
            <a:ln w="19939">
              <a:solidFill>
                <a:srgbClr val="FFFFFF"/>
              </a:solidFill>
            </a:ln>
            <a:effectLst/>
          </c:spPr>
          <c:invertIfNegative val="0"/>
          <c:dLbls>
            <c:dLbl>
              <c:idx val="0"/>
              <c:delete val="1"/>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4036-42E3-A826-A591204E2748}"/>
                </c:ext>
              </c:extLst>
            </c:dLbl>
            <c:dLbl>
              <c:idx val="1"/>
              <c:layout>
                <c:manualLayout>
                  <c:x val="4.5871559633026962E-3"/>
                  <c:y val="3.392684612288083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D3D-4556-872D-F915AC8F2810}"/>
                </c:ext>
              </c:extLst>
            </c:dLbl>
            <c:dLbl>
              <c:idx val="2"/>
              <c:delete val="1"/>
              <c:extLst>
                <c:ext xmlns:c15="http://schemas.microsoft.com/office/drawing/2012/chart" uri="{CE6537A1-D6FC-4f65-9D91-7224C49458BB}"/>
                <c:ext xmlns:c16="http://schemas.microsoft.com/office/drawing/2014/chart" uri="{C3380CC4-5D6E-409C-BE32-E72D297353CC}">
                  <c16:uniqueId val="{00000001-4D3D-4556-872D-F915AC8F2810}"/>
                </c:ext>
              </c:extLst>
            </c:dLbl>
            <c:dLbl>
              <c:idx val="3"/>
              <c:layout>
                <c:manualLayout>
                  <c:x val="4.5871559633027525E-3"/>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D3D-4556-872D-F915AC8F2810}"/>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Sheet1!$B$7:$F$7</c:f>
              <c:numCache>
                <c:formatCode>0%</c:formatCode>
                <c:ptCount val="5"/>
                <c:pt idx="1">
                  <c:v>3.6360000000000003E-2</c:v>
                </c:pt>
                <c:pt idx="2">
                  <c:v>9.0900000000000009E-3</c:v>
                </c:pt>
                <c:pt idx="3">
                  <c:v>2.7269999999999999E-2</c:v>
                </c:pt>
                <c:pt idx="4">
                  <c:v>9.0910000000000005E-2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B1B-4485-AE25-35BA1566BC99}"/>
            </c:ext>
          </c:extLst>
        </c:ser>
        <c:ser>
          <c:idx val="0"/>
          <c:order val="2"/>
          <c:tx>
            <c:strRef>
              <c:f>Sheet1!$A$2</c:f>
              <c:strCache>
                <c:ptCount val="1"/>
                <c:pt idx="0">
                  <c:v>Novice</c:v>
                </c:pt>
              </c:strCache>
            </c:strRef>
          </c:tx>
          <c:spPr>
            <a:solidFill>
              <a:srgbClr val="49C5F4"/>
            </a:solidFill>
            <a:ln w="19939">
              <a:solidFill>
                <a:srgbClr val="FFFFFF"/>
              </a:solid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4D3D-4556-872D-F915AC8F2810}"/>
                </c:ext>
              </c:extLst>
            </c:dLbl>
            <c:dLbl>
              <c:idx val="1"/>
              <c:layout>
                <c:manualLayout>
                  <c:x val="7.6452599388378648E-3"/>
                  <c:y val="3.3934859707510125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D3D-4556-872D-F915AC8F2810}"/>
                </c:ext>
              </c:extLst>
            </c:dLbl>
            <c:dLbl>
              <c:idx val="2"/>
              <c:delete val="1"/>
              <c:extLst>
                <c:ext xmlns:c15="http://schemas.microsoft.com/office/drawing/2012/chart" uri="{CE6537A1-D6FC-4f65-9D91-7224C49458BB}"/>
                <c:ext xmlns:c16="http://schemas.microsoft.com/office/drawing/2014/chart" uri="{C3380CC4-5D6E-409C-BE32-E72D297353CC}">
                  <c16:uniqueId val="{00000000-4D3D-4556-872D-F915AC8F2810}"/>
                </c:ext>
              </c:extLst>
            </c:dLbl>
            <c:dLbl>
              <c:idx val="3"/>
              <c:layout>
                <c:manualLayout>
                  <c:x val="6.1162079510702246E-3"/>
                  <c:y val="-3.392150373312715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D3D-4556-872D-F915AC8F2810}"/>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Sheet1!$B$2:$F$2</c:f>
              <c:numCache>
                <c:formatCode>0%</c:formatCode>
                <c:ptCount val="5"/>
                <c:pt idx="0">
                  <c:v>9.0900000000000009E-3</c:v>
                </c:pt>
                <c:pt idx="1">
                  <c:v>4.5449999999999997E-2</c:v>
                </c:pt>
                <c:pt idx="2">
                  <c:v>1.8180000000000002E-2</c:v>
                </c:pt>
                <c:pt idx="3">
                  <c:v>7.2730000000000003E-2</c:v>
                </c:pt>
                <c:pt idx="4">
                  <c:v>0.1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3"/>
          <c:tx>
            <c:strRef>
              <c:f>Sheet1!$A$3</c:f>
              <c:strCache>
                <c:ptCount val="1"/>
                <c:pt idx="0">
                  <c:v>Advanced Beginner</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Sheet1!$B$3:$F$3</c:f>
              <c:numCache>
                <c:formatCode>0%</c:formatCode>
                <c:ptCount val="5"/>
                <c:pt idx="0">
                  <c:v>7.2730000000000003E-2</c:v>
                </c:pt>
                <c:pt idx="1">
                  <c:v>0.32727000000000001</c:v>
                </c:pt>
                <c:pt idx="2">
                  <c:v>0.23635999999999999</c:v>
                </c:pt>
                <c:pt idx="3">
                  <c:v>0.33635999999999999</c:v>
                </c:pt>
                <c:pt idx="4">
                  <c:v>0.27272999999999997</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4"/>
          <c:tx>
            <c:strRef>
              <c:f>Sheet1!$A$4</c:f>
              <c:strCache>
                <c:ptCount val="1"/>
                <c:pt idx="0">
                  <c:v>Competent</c:v>
                </c:pt>
              </c:strCache>
            </c:strRef>
          </c:tx>
          <c:spPr>
            <a:solidFill>
              <a:srgbClr val="A1B3CA"/>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Sheet1!$B$4:$F$4</c:f>
              <c:numCache>
                <c:formatCode>0%</c:formatCode>
                <c:ptCount val="5"/>
                <c:pt idx="0">
                  <c:v>0.32727000000000001</c:v>
                </c:pt>
                <c:pt idx="1">
                  <c:v>0.32727000000000001</c:v>
                </c:pt>
                <c:pt idx="2">
                  <c:v>0.35454999999999998</c:v>
                </c:pt>
                <c:pt idx="3">
                  <c:v>0.27272999999999997</c:v>
                </c:pt>
                <c:pt idx="4">
                  <c:v>0.29091</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5"/>
          <c:tx>
            <c:strRef>
              <c:f>Sheet1!$A$5</c:f>
              <c:strCache>
                <c:ptCount val="1"/>
                <c:pt idx="0">
                  <c:v>Proficient</c:v>
                </c:pt>
              </c:strCache>
            </c:strRef>
          </c:tx>
          <c:spPr>
            <a:solidFill>
              <a:srgbClr val="6A80A3"/>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Sheet1!$B$5:$F$5</c:f>
              <c:numCache>
                <c:formatCode>0%</c:formatCode>
                <c:ptCount val="5"/>
                <c:pt idx="0">
                  <c:v>0.35454999999999998</c:v>
                </c:pt>
                <c:pt idx="1">
                  <c:v>0.17272999999999999</c:v>
                </c:pt>
                <c:pt idx="2">
                  <c:v>0.28182000000000001</c:v>
                </c:pt>
                <c:pt idx="3">
                  <c:v>0.20909</c:v>
                </c:pt>
                <c:pt idx="4">
                  <c:v>0.2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6"/>
          <c:tx>
            <c:strRef>
              <c:f>Sheet1!$A$6</c:f>
              <c:strCache>
                <c:ptCount val="1"/>
                <c:pt idx="0">
                  <c:v>Expert</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Integrate, innovate and modernize enterprise applications</c:v>
                </c:pt>
                <c:pt idx="1">
                  <c:v>Create an innovation competency and culture</c:v>
                </c:pt>
                <c:pt idx="2">
                  <c:v>Modernize infrastructure through I&amp;O automation, DevSecOps, CI/CD, IoT</c:v>
                </c:pt>
                <c:pt idx="3">
                  <c:v>Architect and build modular, integrated D&amp;A, AI and other digital platforms</c:v>
                </c:pt>
                <c:pt idx="4">
                  <c:v>Track and assess disruptive trends using business scenarios</c:v>
                </c:pt>
              </c:strCache>
            </c:strRef>
          </c:cat>
          <c:val>
            <c:numRef>
              <c:f>Sheet1!$B$6:$F$6</c:f>
              <c:numCache>
                <c:formatCode>0%</c:formatCode>
                <c:ptCount val="5"/>
                <c:pt idx="0">
                  <c:v>0.22727</c:v>
                </c:pt>
                <c:pt idx="1">
                  <c:v>9.0910000000000005E-2</c:v>
                </c:pt>
                <c:pt idx="2">
                  <c:v>9.0910000000000005E-2</c:v>
                </c:pt>
                <c:pt idx="3">
                  <c:v>8.1820000000000004E-2</c:v>
                </c:pt>
                <c:pt idx="4">
                  <c:v>3.6360000000000003E-2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0"/>
          <c:y val="0"/>
          <c:w val="0.97979447928290397"/>
          <c:h val="8.436497521143190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276085624027537"/>
          <c:y val="0"/>
          <c:w val="0.93710137795275594"/>
          <c:h val="0.93825462232233625"/>
        </c:manualLayout>
      </c:layout>
      <c:barChart>
        <c:barDir val="bar"/>
        <c:grouping val="clustered"/>
        <c:varyColors val="0"/>
        <c:ser>
          <c:idx val="0"/>
          <c:order val="0"/>
          <c:tx>
            <c:strRef>
              <c:f>Sheet1!$A$2</c:f>
              <c:strCache>
                <c:ptCount val="1"/>
              </c:strCache>
            </c:strRef>
          </c:tx>
          <c:spPr>
            <a:solidFill>
              <a:srgbClr val="002856"/>
            </a:solidFill>
            <a:ln w="12700">
              <a:solidFill>
                <a:srgbClr val="FFFFFF"/>
              </a:solid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Sheet1!$B$1:$V$1</c:f>
              <c:strCache>
                <c:ptCount val="21"/>
                <c:pt idx="0">
                  <c:v>Balance cybersecurity and risk management with running and growing the business</c:v>
                </c:pt>
                <c:pt idx="1">
                  <c:v>Modernize infrastructure through I&amp;O automation, DevSecOps, CI/CD, IoT</c:v>
                </c:pt>
                <c:pt idx="2">
                  <c:v>Strategically manage IT budgets to balance cost, value, risk</c:v>
                </c:pt>
                <c:pt idx="3">
                  <c:v>Integrate, innovate and modernize enterprise applications</c:v>
                </c:pt>
                <c:pt idx="4">
                  <c:v>Create an IT strategy</c:v>
                </c:pt>
                <c:pt idx="5">
                  <c:v>Embed digital information and technology in business strategy</c:v>
                </c:pt>
                <c:pt idx="6">
                  <c:v>Demonstrate the business value of IT using compelling narratives and metrics</c:v>
                </c:pt>
                <c:pt idx="7">
                  <c:v>Evolve operating models within the IT department and the broader enterprise</c:v>
                </c:pt>
                <c:pt idx="8">
                  <c:v>Improve enterprise operational performance</c:v>
                </c:pt>
                <c:pt idx="9">
                  <c:v>Drive agile ways of working and digital fluency enterprise wide</c:v>
                </c:pt>
                <c:pt idx="10">
                  <c:v>Design and implement organizational structures to drive IT effectiveness</c:v>
                </c:pt>
                <c:pt idx="11">
                  <c:v>Support and scale new digital products, services and experiences</c:v>
                </c:pt>
                <c:pt idx="12">
                  <c:v>Architect and build modular, integrated D&amp;A, AI and other digital platforms</c:v>
                </c:pt>
                <c:pt idx="13">
                  <c:v>Strategically manage vendors and other third-party relationships</c:v>
                </c:pt>
                <c:pt idx="14">
                  <c:v>Establish enterprise IT governance that can adapt to business goals</c:v>
                </c:pt>
                <c:pt idx="15">
                  <c:v>Build a diverse technology workforce enterprise wide</c:v>
                </c:pt>
                <c:pt idx="16">
                  <c:v>Create an innovation competency and culture</c:v>
                </c:pt>
                <c:pt idx="17">
                  <c:v>Share digital leadership responsibility with other CxOs and their teams</c:v>
                </c:pt>
                <c:pt idx="18">
                  <c:v>Assess and improve digital performance</c:v>
                </c:pt>
                <c:pt idx="19">
                  <c:v>Track and assess disruptive trends using business scenarios</c:v>
                </c:pt>
                <c:pt idx="20">
                  <c:v>Develop business executive leadership skills</c:v>
                </c:pt>
              </c:strCache>
            </c:strRef>
          </c:cat>
          <c:val>
            <c:numRef>
              <c:f>Sheet1!$B$2:$V$2</c:f>
              <c:numCache>
                <c:formatCode>0%</c:formatCode>
                <c:ptCount val="21"/>
                <c:pt idx="0">
                  <c:v>0.63302999999999998</c:v>
                </c:pt>
                <c:pt idx="1">
                  <c:v>0.61468</c:v>
                </c:pt>
                <c:pt idx="2">
                  <c:v>0.57798000000000005</c:v>
                </c:pt>
                <c:pt idx="3">
                  <c:v>0.55045999999999995</c:v>
                </c:pt>
                <c:pt idx="4">
                  <c:v>0.47705999999999998</c:v>
                </c:pt>
                <c:pt idx="5">
                  <c:v>0.47705999999999998</c:v>
                </c:pt>
                <c:pt idx="6">
                  <c:v>0.45872000000000002</c:v>
                </c:pt>
                <c:pt idx="7">
                  <c:v>0.45872000000000002</c:v>
                </c:pt>
                <c:pt idx="8">
                  <c:v>0.45872000000000002</c:v>
                </c:pt>
                <c:pt idx="9">
                  <c:v>0.44954</c:v>
                </c:pt>
                <c:pt idx="10">
                  <c:v>0.41283999999999998</c:v>
                </c:pt>
                <c:pt idx="11">
                  <c:v>0.41283999999999998</c:v>
                </c:pt>
                <c:pt idx="12">
                  <c:v>0.40366999999999997</c:v>
                </c:pt>
                <c:pt idx="13">
                  <c:v>0.39450000000000002</c:v>
                </c:pt>
                <c:pt idx="14">
                  <c:v>0.3211</c:v>
                </c:pt>
                <c:pt idx="15">
                  <c:v>0.27522999999999997</c:v>
                </c:pt>
                <c:pt idx="16">
                  <c:v>0.26606000000000002</c:v>
                </c:pt>
                <c:pt idx="17">
                  <c:v>0.25688</c:v>
                </c:pt>
                <c:pt idx="18">
                  <c:v>0.23852999999999999</c:v>
                </c:pt>
                <c:pt idx="19">
                  <c:v>0.22936000000000001</c:v>
                </c:pt>
                <c:pt idx="20">
                  <c:v>0.21101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0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714344878354722"/>
          <c:y val="6.1129051642263642E-2"/>
          <c:w val="0.59836243304644698"/>
          <c:h val="0.7912982566663066"/>
        </c:manualLayout>
      </c:layout>
      <c:barChart>
        <c:barDir val="bar"/>
        <c:grouping val="stacked"/>
        <c:varyColors val="0"/>
        <c:ser>
          <c:idx val="1"/>
          <c:order val="0"/>
          <c:tx>
            <c:strRef>
              <c:f>Sheet1!$A$2</c:f>
              <c:strCache>
                <c:ptCount val="1"/>
                <c:pt idx="0">
                  <c:v>Will deploy in 2-3 years</c:v>
                </c:pt>
              </c:strCache>
            </c:strRef>
          </c:tx>
          <c:spPr>
            <a:solidFill>
              <a:srgbClr val="49C5F4"/>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Low-Code/No-Code Development Platform</c:v>
                </c:pt>
                <c:pt idx="2">
                  <c:v>Distributed Cloud</c:v>
                </c:pt>
                <c:pt idx="3">
                  <c:v>Generative AI</c:v>
                </c:pt>
                <c:pt idx="4">
                  <c:v>Enterprise Environmental, Social and Governance Software</c:v>
                </c:pt>
                <c:pt idx="5">
                  <c:v>Multiexperience development platform (MXDP)</c:v>
                </c:pt>
                <c:pt idx="6">
                  <c:v>Secure Access Service Edge (SASE)</c:v>
                </c:pt>
                <c:pt idx="7">
                  <c:v>Privacy-Enhancing Computation</c:v>
                </c:pt>
                <c:pt idx="8">
                  <c:v>5G</c:v>
                </c:pt>
                <c:pt idx="9">
                  <c:v>Superapps</c:v>
                </c:pt>
                <c:pt idx="10">
                  <c:v>Edge Computing</c:v>
                </c:pt>
                <c:pt idx="11">
                  <c:v>Blockchain</c:v>
                </c:pt>
                <c:pt idx="12">
                  <c:v>Metaverse</c:v>
                </c:pt>
                <c:pt idx="13">
                  <c:v>Quantum Computing</c:v>
                </c:pt>
                <c:pt idx="14">
                  <c:v>Cryptocurrency Transactions</c:v>
                </c:pt>
              </c:strCache>
            </c:strRef>
          </c:cat>
          <c:val>
            <c:numRef>
              <c:f>Sheet1!$B$2:$P$2</c:f>
              <c:numCache>
                <c:formatCode>0%</c:formatCode>
                <c:ptCount val="15"/>
                <c:pt idx="0">
                  <c:v>0.11817999999999999</c:v>
                </c:pt>
                <c:pt idx="1">
                  <c:v>0.2</c:v>
                </c:pt>
                <c:pt idx="2">
                  <c:v>0.18182000000000001</c:v>
                </c:pt>
                <c:pt idx="3">
                  <c:v>0.2</c:v>
                </c:pt>
                <c:pt idx="4">
                  <c:v>0.15454999999999999</c:v>
                </c:pt>
                <c:pt idx="5">
                  <c:v>0.18182000000000001</c:v>
                </c:pt>
                <c:pt idx="6">
                  <c:v>0.16364000000000001</c:v>
                </c:pt>
                <c:pt idx="7">
                  <c:v>0.1</c:v>
                </c:pt>
                <c:pt idx="8">
                  <c:v>0.10909000000000001</c:v>
                </c:pt>
                <c:pt idx="9">
                  <c:v>0.11817999999999999</c:v>
                </c:pt>
                <c:pt idx="10">
                  <c:v>0.11817999999999999</c:v>
                </c:pt>
                <c:pt idx="11">
                  <c:v>0.12726999999999999</c:v>
                </c:pt>
                <c:pt idx="12">
                  <c:v>6.3640000000000002E-2</c:v>
                </c:pt>
                <c:pt idx="13">
                  <c:v>0.12726999999999999</c:v>
                </c:pt>
                <c:pt idx="14">
                  <c:v>8.1820000000000004E-2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ser>
          <c:idx val="2"/>
          <c:order val="1"/>
          <c:tx>
            <c:strRef>
              <c:f>Sheet1!$A$3</c:f>
              <c:strCache>
                <c:ptCount val="1"/>
                <c:pt idx="0">
                  <c:v>Will deploy between 12 to 24 months</c:v>
                </c:pt>
              </c:strCache>
            </c:strRef>
          </c:tx>
          <c:spPr>
            <a:solidFill>
              <a:srgbClr val="009AD7"/>
            </a:solidFill>
            <a:ln w="19939">
              <a:solidFill>
                <a:srgbClr val="FFFFFF"/>
              </a:solidFill>
            </a:ln>
            <a:effectLst/>
          </c:spPr>
          <c:invertIfNegative val="0"/>
          <c:dLbls>
            <c:dLbl>
              <c:idx val="14"/>
              <c:delete val="1"/>
              <c:extLst>
                <c:ext xmlns:c15="http://schemas.microsoft.com/office/drawing/2012/chart" uri="{CE6537A1-D6FC-4f65-9D91-7224C49458BB}"/>
                <c:ext xmlns:c16="http://schemas.microsoft.com/office/drawing/2014/chart" uri="{C3380CC4-5D6E-409C-BE32-E72D297353CC}">
                  <c16:uniqueId val="{00000003-3AE2-4470-859D-8581461FBDD8}"/>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Low-Code/No-Code Development Platform</c:v>
                </c:pt>
                <c:pt idx="2">
                  <c:v>Distributed Cloud</c:v>
                </c:pt>
                <c:pt idx="3">
                  <c:v>Generative AI</c:v>
                </c:pt>
                <c:pt idx="4">
                  <c:v>Enterprise Environmental, Social and Governance Software</c:v>
                </c:pt>
                <c:pt idx="5">
                  <c:v>Multiexperience development platform (MXDP)</c:v>
                </c:pt>
                <c:pt idx="6">
                  <c:v>Secure Access Service Edge (SASE)</c:v>
                </c:pt>
                <c:pt idx="7">
                  <c:v>Privacy-Enhancing Computation</c:v>
                </c:pt>
                <c:pt idx="8">
                  <c:v>5G</c:v>
                </c:pt>
                <c:pt idx="9">
                  <c:v>Superapps</c:v>
                </c:pt>
                <c:pt idx="10">
                  <c:v>Edge Computing</c:v>
                </c:pt>
                <c:pt idx="11">
                  <c:v>Blockchain</c:v>
                </c:pt>
                <c:pt idx="12">
                  <c:v>Metaverse</c:v>
                </c:pt>
                <c:pt idx="13">
                  <c:v>Quantum Computing</c:v>
                </c:pt>
                <c:pt idx="14">
                  <c:v>Cryptocurrency Transactions</c:v>
                </c:pt>
              </c:strCache>
            </c:strRef>
          </c:cat>
          <c:val>
            <c:numRef>
              <c:f>Sheet1!$B$3:$P$3</c:f>
              <c:numCache>
                <c:formatCode>0%</c:formatCode>
                <c:ptCount val="15"/>
                <c:pt idx="0">
                  <c:v>0.12726999999999999</c:v>
                </c:pt>
                <c:pt idx="1">
                  <c:v>0.1</c:v>
                </c:pt>
                <c:pt idx="2">
                  <c:v>0.15454999999999999</c:v>
                </c:pt>
                <c:pt idx="3">
                  <c:v>0.17272999999999999</c:v>
                </c:pt>
                <c:pt idx="4">
                  <c:v>0.12726999999999999</c:v>
                </c:pt>
                <c:pt idx="5">
                  <c:v>0.10909000000000001</c:v>
                </c:pt>
                <c:pt idx="6">
                  <c:v>0.11817999999999999</c:v>
                </c:pt>
                <c:pt idx="7">
                  <c:v>0.18182000000000001</c:v>
                </c:pt>
                <c:pt idx="8">
                  <c:v>7.2730000000000003E-2</c:v>
                </c:pt>
                <c:pt idx="9">
                  <c:v>0.1</c:v>
                </c:pt>
                <c:pt idx="10">
                  <c:v>6.3640000000000002E-2</c:v>
                </c:pt>
                <c:pt idx="11">
                  <c:v>5.4550000000000001E-2</c:v>
                </c:pt>
                <c:pt idx="12">
                  <c:v>3.6360000000000003E-2</c:v>
                </c:pt>
                <c:pt idx="14">
                  <c:v>9.0900000000000009E-3</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B1B-4485-AE25-35BA1566BC99}"/>
            </c:ext>
          </c:extLst>
        </c:ser>
        <c:ser>
          <c:idx val="3"/>
          <c:order val="2"/>
          <c:tx>
            <c:strRef>
              <c:f>Sheet1!$A$4</c:f>
              <c:strCache>
                <c:ptCount val="1"/>
                <c:pt idx="0">
                  <c:v>Will deploy within next 12 months</c:v>
                </c:pt>
              </c:strCache>
            </c:strRef>
          </c:tx>
          <c:spPr>
            <a:solidFill>
              <a:srgbClr val="6A80A3"/>
            </a:solidFill>
            <a:ln w="19939">
              <a:solidFill>
                <a:srgbClr val="FFFFFF"/>
              </a:solidFill>
            </a:ln>
            <a:effectLst/>
          </c:spPr>
          <c:invertIfNegative val="0"/>
          <c:dLbls>
            <c:dLbl>
              <c:idx val="13"/>
              <c:layout>
                <c:manualLayout>
                  <c:x val="1.6063612628782198E-2"/>
                  <c:y val="2.7550755216094532E-3"/>
                </c:manualLayout>
              </c:layout>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AE2-4470-859D-8581461FBDD8}"/>
                </c:ext>
              </c:extLst>
            </c:dLbl>
            <c:dLbl>
              <c:idx val="14"/>
              <c:delete val="1"/>
              <c:extLst>
                <c:ext xmlns:c15="http://schemas.microsoft.com/office/drawing/2012/chart" uri="{CE6537A1-D6FC-4f65-9D91-7224C49458BB}"/>
                <c:ext xmlns:c16="http://schemas.microsoft.com/office/drawing/2014/chart" uri="{C3380CC4-5D6E-409C-BE32-E72D297353CC}">
                  <c16:uniqueId val="{00000002-3AE2-4470-859D-8581461FBDD8}"/>
                </c:ext>
              </c:extLst>
            </c:dLbl>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Low-Code/No-Code Development Platform</c:v>
                </c:pt>
                <c:pt idx="2">
                  <c:v>Distributed Cloud</c:v>
                </c:pt>
                <c:pt idx="3">
                  <c:v>Generative AI</c:v>
                </c:pt>
                <c:pt idx="4">
                  <c:v>Enterprise Environmental, Social and Governance Software</c:v>
                </c:pt>
                <c:pt idx="5">
                  <c:v>Multiexperience development platform (MXDP)</c:v>
                </c:pt>
                <c:pt idx="6">
                  <c:v>Secure Access Service Edge (SASE)</c:v>
                </c:pt>
                <c:pt idx="7">
                  <c:v>Privacy-Enhancing Computation</c:v>
                </c:pt>
                <c:pt idx="8">
                  <c:v>5G</c:v>
                </c:pt>
                <c:pt idx="9">
                  <c:v>Superapps</c:v>
                </c:pt>
                <c:pt idx="10">
                  <c:v>Edge Computing</c:v>
                </c:pt>
                <c:pt idx="11">
                  <c:v>Blockchain</c:v>
                </c:pt>
                <c:pt idx="12">
                  <c:v>Metaverse</c:v>
                </c:pt>
                <c:pt idx="13">
                  <c:v>Quantum Computing</c:v>
                </c:pt>
                <c:pt idx="14">
                  <c:v>Cryptocurrency Transactions</c:v>
                </c:pt>
              </c:strCache>
            </c:strRef>
          </c:cat>
          <c:val>
            <c:numRef>
              <c:f>Sheet1!$B$4:$P$4</c:f>
              <c:numCache>
                <c:formatCode>0%</c:formatCode>
                <c:ptCount val="15"/>
                <c:pt idx="0">
                  <c:v>0.17272999999999999</c:v>
                </c:pt>
                <c:pt idx="1">
                  <c:v>0.20909</c:v>
                </c:pt>
                <c:pt idx="2">
                  <c:v>0.16364000000000001</c:v>
                </c:pt>
                <c:pt idx="3">
                  <c:v>0.32727000000000001</c:v>
                </c:pt>
                <c:pt idx="4">
                  <c:v>0.11817999999999999</c:v>
                </c:pt>
                <c:pt idx="5">
                  <c:v>0.11817999999999999</c:v>
                </c:pt>
                <c:pt idx="6">
                  <c:v>0.18182000000000001</c:v>
                </c:pt>
                <c:pt idx="7">
                  <c:v>0.1</c:v>
                </c:pt>
                <c:pt idx="8">
                  <c:v>5.4550000000000001E-2</c:v>
                </c:pt>
                <c:pt idx="9">
                  <c:v>6.3640000000000002E-2</c:v>
                </c:pt>
                <c:pt idx="10">
                  <c:v>3.6360000000000003E-2</c:v>
                </c:pt>
                <c:pt idx="12">
                  <c:v>4.5449999999999997E-2</c:v>
                </c:pt>
                <c:pt idx="13">
                  <c:v>1.8180000000000002E-2</c:v>
                </c:pt>
                <c:pt idx="14">
                  <c:v>9.0900000000000009E-3</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B1B-4485-AE25-35BA1566BC99}"/>
            </c:ext>
          </c:extLst>
        </c:ser>
        <c:ser>
          <c:idx val="4"/>
          <c:order val="3"/>
          <c:tx>
            <c:strRef>
              <c:f>Sheet1!$A$5</c:f>
              <c:strCache>
                <c:ptCount val="1"/>
                <c:pt idx="0">
                  <c:v>Have already deployed</c:v>
                </c:pt>
              </c:strCache>
            </c:strRef>
          </c:tx>
          <c:spPr>
            <a:solidFill>
              <a:srgbClr val="002856"/>
            </a:solidFill>
            <a:ln>
              <a:noFill/>
            </a:ln>
            <a:effectLst/>
          </c:spPr>
          <c:invertIfNegative val="0"/>
          <c:dLbls>
            <c:dLbl>
              <c:idx val="14"/>
              <c:layout>
                <c:manualLayout>
                  <c:x val="1.950581533494973E-2"/>
                  <c:y val="2.755292456689895E-3"/>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E2-4470-859D-8581461FBDD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Sheet1!$B$1:$P$1</c:f>
              <c:strCache>
                <c:ptCount val="15"/>
                <c:pt idx="0">
                  <c:v>AI/ML</c:v>
                </c:pt>
                <c:pt idx="1">
                  <c:v>Low-Code/No-Code Development Platform</c:v>
                </c:pt>
                <c:pt idx="2">
                  <c:v>Distributed Cloud</c:v>
                </c:pt>
                <c:pt idx="3">
                  <c:v>Generative AI</c:v>
                </c:pt>
                <c:pt idx="4">
                  <c:v>Enterprise Environmental, Social and Governance Software</c:v>
                </c:pt>
                <c:pt idx="5">
                  <c:v>Multiexperience development platform (MXDP)</c:v>
                </c:pt>
                <c:pt idx="6">
                  <c:v>Secure Access Service Edge (SASE)</c:v>
                </c:pt>
                <c:pt idx="7">
                  <c:v>Privacy-Enhancing Computation</c:v>
                </c:pt>
                <c:pt idx="8">
                  <c:v>5G</c:v>
                </c:pt>
                <c:pt idx="9">
                  <c:v>Superapps</c:v>
                </c:pt>
                <c:pt idx="10">
                  <c:v>Edge Computing</c:v>
                </c:pt>
                <c:pt idx="11">
                  <c:v>Blockchain</c:v>
                </c:pt>
                <c:pt idx="12">
                  <c:v>Metaverse</c:v>
                </c:pt>
                <c:pt idx="13">
                  <c:v>Quantum Computing</c:v>
                </c:pt>
                <c:pt idx="14">
                  <c:v>Cryptocurrency Transactions</c:v>
                </c:pt>
              </c:strCache>
            </c:strRef>
          </c:cat>
          <c:val>
            <c:numRef>
              <c:f>Sheet1!$B$5:$P$5</c:f>
              <c:numCache>
                <c:formatCode>0%</c:formatCode>
                <c:ptCount val="15"/>
                <c:pt idx="0">
                  <c:v>0.49091000000000001</c:v>
                </c:pt>
                <c:pt idx="1">
                  <c:v>0.35454999999999998</c:v>
                </c:pt>
                <c:pt idx="2">
                  <c:v>0.32727000000000001</c:v>
                </c:pt>
                <c:pt idx="3">
                  <c:v>6.3640000000000002E-2</c:v>
                </c:pt>
                <c:pt idx="4">
                  <c:v>0.2</c:v>
                </c:pt>
                <c:pt idx="5">
                  <c:v>0.16364000000000001</c:v>
                </c:pt>
                <c:pt idx="6">
                  <c:v>9.0910000000000005E-2</c:v>
                </c:pt>
                <c:pt idx="7">
                  <c:v>9.0910000000000005E-2</c:v>
                </c:pt>
                <c:pt idx="8">
                  <c:v>0.15454999999999999</c:v>
                </c:pt>
                <c:pt idx="9">
                  <c:v>8.1820000000000004E-2</c:v>
                </c:pt>
                <c:pt idx="10">
                  <c:v>0.1</c:v>
                </c:pt>
                <c:pt idx="11">
                  <c:v>0.1</c:v>
                </c:pt>
                <c:pt idx="12">
                  <c:v>3.6360000000000003E-2</c:v>
                </c:pt>
                <c:pt idx="14">
                  <c:v>1.8180000000000002E-2</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4-1B1B-4485-AE25-35BA1566BC99}"/>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0"/>
        <c:axPos val="b"/>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
      <c:layout>
        <c:manualLayout>
          <c:xMode val="edge"/>
          <c:yMode val="edge"/>
          <c:x val="8.513157412211312E-6"/>
          <c:y val="0"/>
          <c:w val="0.76706027034933566"/>
          <c:h val="4.701048273695710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63631143514071"/>
          <c:y val="0.11410500252398539"/>
          <c:w val="0.50817624432649344"/>
          <c:h val="0.85352298200739618"/>
        </c:manualLayout>
      </c:layout>
      <c:barChart>
        <c:barDir val="bar"/>
        <c:grouping val="clustered"/>
        <c:varyColors val="0"/>
        <c:ser>
          <c:idx val="0"/>
          <c:order val="0"/>
          <c:tx>
            <c:strRef>
              <c:f>Sheet1!$C$1</c:f>
              <c:strCache>
                <c:ptCount val="1"/>
                <c:pt idx="0">
                  <c:v>Percentage of Respondents Decreasing Investment</c:v>
                </c:pt>
              </c:strCache>
            </c:strRef>
          </c:tx>
          <c:spPr>
            <a:solidFill>
              <a:srgbClr val="009AD7"/>
            </a:solidFill>
            <a:ln>
              <a:noFill/>
            </a:ln>
            <a:effectLst/>
          </c:spPr>
          <c:invertIfNegative val="0"/>
          <c:dLbls>
            <c:dLbl>
              <c:idx val="0"/>
              <c:tx>
                <c:rich>
                  <a:bodyPr/>
                  <a:lstStyle/>
                  <a:p>
                    <a:fld id="{803D9CF3-18E8-43DD-96F9-A59366DD7777}"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E40-4B21-9640-D2375DF63342}"/>
                </c:ext>
              </c:extLst>
            </c:dLbl>
            <c:dLbl>
              <c:idx val="1"/>
              <c:tx>
                <c:rich>
                  <a:bodyPr/>
                  <a:lstStyle/>
                  <a:p>
                    <a:fld id="{009BBA47-EE21-4625-8991-2E1D0003B91C}"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E40-4B21-9640-D2375DF63342}"/>
                </c:ext>
              </c:extLst>
            </c:dLbl>
            <c:dLbl>
              <c:idx val="2"/>
              <c:layout>
                <c:manualLayout>
                  <c:x val="-2.9287192139679508E-2"/>
                  <c:y val="2.7315393643858456E-3"/>
                </c:manualLayout>
              </c:layout>
              <c:tx>
                <c:rich>
                  <a:bodyPr/>
                  <a:lstStyle/>
                  <a:p>
                    <a:fld id="{EED0F9E7-0AA4-465F-BD5F-41E85C1218D2}"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0-6E40-4B21-9640-D2375DF63342}"/>
                </c:ext>
              </c:extLst>
            </c:dLbl>
            <c:dLbl>
              <c:idx val="3"/>
              <c:tx>
                <c:rich>
                  <a:bodyPr/>
                  <a:lstStyle/>
                  <a:p>
                    <a:fld id="{93760BFA-21BD-446A-8771-3C70A7CE3F37}"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E40-4B21-9640-D2375DF63342}"/>
                </c:ext>
              </c:extLst>
            </c:dLbl>
            <c:dLbl>
              <c:idx val="4"/>
              <c:tx>
                <c:rich>
                  <a:bodyPr/>
                  <a:lstStyle/>
                  <a:p>
                    <a:fld id="{2E00327A-839B-4671-91C8-187DCD8E0841}"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E40-4B21-9640-D2375DF63342}"/>
                </c:ext>
              </c:extLst>
            </c:dLbl>
            <c:dLbl>
              <c:idx val="5"/>
              <c:tx>
                <c:rich>
                  <a:bodyPr/>
                  <a:lstStyle/>
                  <a:p>
                    <a:fld id="{5FB4B9D1-AEF5-4F86-B12B-95CC1D3AE2D2}"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6E40-4B21-9640-D2375DF63342}"/>
                </c:ext>
              </c:extLst>
            </c:dLbl>
            <c:dLbl>
              <c:idx val="6"/>
              <c:tx>
                <c:rich>
                  <a:bodyPr/>
                  <a:lstStyle/>
                  <a:p>
                    <a:fld id="{1DF070B4-8DAB-43CF-ADF3-C7F804231333}"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6E40-4B21-9640-D2375DF63342}"/>
                </c:ext>
              </c:extLst>
            </c:dLbl>
            <c:dLbl>
              <c:idx val="7"/>
              <c:tx>
                <c:rich>
                  <a:bodyPr/>
                  <a:lstStyle/>
                  <a:p>
                    <a:fld id="{0005A5E1-4996-4BAE-A748-1735CBD4DB10}"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6E40-4B21-9640-D2375DF63342}"/>
                </c:ext>
              </c:extLst>
            </c:dLbl>
            <c:dLbl>
              <c:idx val="8"/>
              <c:tx>
                <c:rich>
                  <a:bodyPr/>
                  <a:lstStyle/>
                  <a:p>
                    <a:fld id="{E62D5D49-9EB6-462F-ADE5-E4B5F895B2E7}"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6E40-4B21-9640-D2375DF63342}"/>
                </c:ext>
              </c:extLst>
            </c:dLbl>
            <c:dLbl>
              <c:idx val="9"/>
              <c:tx>
                <c:rich>
                  <a:bodyPr/>
                  <a:lstStyle/>
                  <a:p>
                    <a:fld id="{8B45DAD2-DFFF-4EA3-8E93-B393311D6366}"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6E40-4B21-9640-D2375DF63342}"/>
                </c:ext>
              </c:extLst>
            </c:dLbl>
            <c:dLbl>
              <c:idx val="10"/>
              <c:tx>
                <c:rich>
                  <a:bodyPr/>
                  <a:lstStyle/>
                  <a:p>
                    <a:fld id="{392616D3-8C03-4C0C-AAC4-4B8223CCABA4}"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6E40-4B21-9640-D2375DF63342}"/>
                </c:ext>
              </c:extLst>
            </c:dLbl>
            <c:dLbl>
              <c:idx val="11"/>
              <c:tx>
                <c:rich>
                  <a:bodyPr/>
                  <a:lstStyle/>
                  <a:p>
                    <a:fld id="{B941CA6E-C173-4DBC-8ECC-13A566962CF4}"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6E40-4B21-9640-D2375DF63342}"/>
                </c:ext>
              </c:extLst>
            </c:dLbl>
            <c:dLbl>
              <c:idx val="12"/>
              <c:tx>
                <c:rich>
                  <a:bodyPr/>
                  <a:lstStyle/>
                  <a:p>
                    <a:fld id="{12C25178-55F0-4D47-96B1-8B252D8529CA}"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6E40-4B21-9640-D2375DF63342}"/>
                </c:ext>
              </c:extLst>
            </c:dLbl>
            <c:dLbl>
              <c:idx val="13"/>
              <c:tx>
                <c:rich>
                  <a:bodyPr/>
                  <a:lstStyle/>
                  <a:p>
                    <a:fld id="{7D968910-D237-45C8-A3C0-DB29EC0FEEB2}"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6E40-4B21-9640-D2375DF63342}"/>
                </c:ext>
              </c:extLst>
            </c:dLbl>
            <c:dLbl>
              <c:idx val="14"/>
              <c:tx>
                <c:rich>
                  <a:bodyPr/>
                  <a:lstStyle/>
                  <a:p>
                    <a:fld id="{C75ACAD1-33D2-4814-9335-A441FEAF912B}"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6E40-4B21-9640-D2375DF63342}"/>
                </c:ext>
              </c:extLst>
            </c:dLbl>
            <c:dLbl>
              <c:idx val="15"/>
              <c:tx>
                <c:rich>
                  <a:bodyPr/>
                  <a:lstStyle/>
                  <a:p>
                    <a:fld id="{7D7D1DBB-BAB7-454B-9AA2-F358904283D0}" type="CELLRANGE">
                      <a:rPr lang="en-US"/>
                      <a:pPr/>
                      <a:t>[CELLRANGE]</a:t>
                    </a:fld>
                    <a:endParaRPr lang="en-US"/>
                  </a:p>
                </c:rich>
              </c:tx>
              <c:dLblPos val="outEnd"/>
              <c:showLegendKey val="0"/>
              <c:showVal val="0"/>
              <c:showCatName val="0"/>
              <c:showSerName val="0"/>
              <c:showPercent val="0"/>
              <c:showBubbleSize val="0"/>
              <c:separator> </c:separator>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F-6E40-4B21-9640-D2375DF63342}"/>
                </c:ext>
              </c:extLst>
            </c:dLbl>
            <c:numFmt formatCode="\-#,##0%;#,##0%;" sourceLinked="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0"/>
            <c:showCatName val="0"/>
            <c:showSerName val="0"/>
            <c:showPercent val="0"/>
            <c:showBubbleSize val="0"/>
            <c:separator> </c:separator>
            <c:showLeaderLines val="0"/>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CE6537A1-D6FC-4f65-9D91-7224C49458BB}">
                <c15:showDataLabelsRange val="1"/>
                <c15:showLeaderLines val="0"/>
              </c:ext>
            </c:extLst>
          </c:dLbls>
          <c:cat>
            <c:strRef>
              <c:f>Sheet1!$A$2:$A$17</c:f>
              <c:strCache>
                <c:ptCount val="16"/>
                <c:pt idx="0">
                  <c:v>Integration technologies/APIs/API architecture </c:v>
                </c:pt>
                <c:pt idx="1">
                  <c:v>Application modernization </c:v>
                </c:pt>
                <c:pt idx="2">
                  <c:v>Cyber/information security </c:v>
                </c:pt>
                <c:pt idx="3">
                  <c:v>Artificial intelligence/machine learning </c:v>
                </c:pt>
                <c:pt idx="4">
                  <c:v>Cloud platforms</c:v>
                </c:pt>
                <c:pt idx="5">
                  <c:v>Business intelligence/data analytics </c:v>
                </c:pt>
                <c:pt idx="6">
                  <c:v>Total experience solutions</c:v>
                </c:pt>
                <c:pt idx="7">
                  <c:v>Hyperautomation</c:v>
                </c:pt>
                <c:pt idx="8">
                  <c:v>E-commerce or citizen portals </c:v>
                </c:pt>
                <c:pt idx="9">
                  <c:v>Digital workplace  </c:v>
                </c:pt>
                <c:pt idx="10">
                  <c:v>Legacy infrastructure and data center technologies </c:v>
                </c:pt>
                <c:pt idx="11">
                  <c:v>Connectivity</c:v>
                </c:pt>
                <c:pt idx="12">
                  <c:v>Enterprise resource planning </c:v>
                </c:pt>
                <c:pt idx="13">
                  <c:v>Internet of Things </c:v>
                </c:pt>
                <c:pt idx="14">
                  <c:v>Next-generation compute technology </c:v>
                </c:pt>
                <c:pt idx="15">
                  <c:v>Human augmentation</c:v>
                </c:pt>
              </c:strCache>
            </c:strRef>
          </c:cat>
          <c:val>
            <c:numRef>
              <c:f>Sheet1!$C$2:$C$17</c:f>
              <c:numCache>
                <c:formatCode>0%</c:formatCode>
                <c:ptCount val="16"/>
                <c:pt idx="0">
                  <c:v>-0.01</c:v>
                </c:pt>
                <c:pt idx="1">
                  <c:v>-0.05</c:v>
                </c:pt>
                <c:pt idx="2">
                  <c:v>0</c:v>
                </c:pt>
                <c:pt idx="3">
                  <c:v>-0.01</c:v>
                </c:pt>
                <c:pt idx="4">
                  <c:v>-0.01</c:v>
                </c:pt>
                <c:pt idx="5">
                  <c:v>-0.03</c:v>
                </c:pt>
                <c:pt idx="6">
                  <c:v>-0.01</c:v>
                </c:pt>
                <c:pt idx="7">
                  <c:v>-0.02</c:v>
                </c:pt>
                <c:pt idx="8">
                  <c:v>-0.08</c:v>
                </c:pt>
                <c:pt idx="9">
                  <c:v>-0.09</c:v>
                </c:pt>
                <c:pt idx="10">
                  <c:v>-0.41</c:v>
                </c:pt>
                <c:pt idx="11">
                  <c:v>-0.09</c:v>
                </c:pt>
                <c:pt idx="12">
                  <c:v>-0.12</c:v>
                </c:pt>
                <c:pt idx="13">
                  <c:v>-0.05</c:v>
                </c:pt>
                <c:pt idx="14">
                  <c:v>-0.05</c:v>
                </c:pt>
                <c:pt idx="15">
                  <c:v>-0.08</c:v>
                </c:pt>
              </c:numCache>
            </c:numRef>
          </c:val>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02D57815-91ED-43cb-92C2-25804820EDAC}">
              <c15:datalabelsRange>
                <c15:f>Sheet1!$F$2:$F$17</c15:f>
                <c15:dlblRangeCache>
                  <c:ptCount val="16"/>
                  <c:pt idx="0">
                    <c:v>1%</c:v>
                  </c:pt>
                  <c:pt idx="1">
                    <c:v>5%</c:v>
                  </c:pt>
                  <c:pt idx="2">
                    <c:v>0%</c:v>
                  </c:pt>
                  <c:pt idx="3">
                    <c:v>1%</c:v>
                  </c:pt>
                  <c:pt idx="4">
                    <c:v>1%</c:v>
                  </c:pt>
                  <c:pt idx="5">
                    <c:v>3%</c:v>
                  </c:pt>
                  <c:pt idx="6">
                    <c:v>1%</c:v>
                  </c:pt>
                  <c:pt idx="7">
                    <c:v>2%</c:v>
                  </c:pt>
                  <c:pt idx="8">
                    <c:v>8%</c:v>
                  </c:pt>
                  <c:pt idx="9">
                    <c:v>9%</c:v>
                  </c:pt>
                  <c:pt idx="10">
                    <c:v>41%</c:v>
                  </c:pt>
                  <c:pt idx="11">
                    <c:v>9%</c:v>
                  </c:pt>
                  <c:pt idx="12">
                    <c:v>12%</c:v>
                  </c:pt>
                  <c:pt idx="13">
                    <c:v>5%</c:v>
                  </c:pt>
                  <c:pt idx="14">
                    <c:v>5%</c:v>
                  </c:pt>
                  <c:pt idx="15">
                    <c:v>8%</c:v>
                  </c:pt>
                </c15:dlblRangeCache>
              </c15:datalabelsRange>
            </c:ext>
            <c:ext xmlns:c16="http://schemas.microsoft.com/office/drawing/2014/chart" uri="{C3380CC4-5D6E-409C-BE32-E72D297353CC}">
              <c16:uniqueId val="{00000014-C310-4FBE-AC52-0B230B235816}"/>
            </c:ext>
          </c:extLst>
        </c:ser>
        <c:ser>
          <c:idx val="1"/>
          <c:order val="1"/>
          <c:tx>
            <c:strRef>
              <c:f>Sheet1!$B$1</c:f>
              <c:strCache>
                <c:ptCount val="1"/>
                <c:pt idx="0">
                  <c:v>Percentage of Respondents Increasing Investment</c:v>
                </c:pt>
              </c:strCache>
            </c:strRef>
          </c:tx>
          <c:spPr>
            <a:solidFill>
              <a:srgbClr val="002856"/>
            </a:solidFill>
            <a:ln>
              <a:noFill/>
            </a:ln>
            <a:effectLst/>
          </c:spPr>
          <c:invertIfNegative val="0"/>
          <c:dLbls>
            <c:dLbl>
              <c:idx val="8"/>
              <c:layout>
                <c:manualLayout>
                  <c:x val="-3.3792914007323336E-3"/>
                  <c:y val="2.5763288962079533E-7"/>
                </c:manualLayout>
              </c:layout>
              <c:dLblPos val="outEnd"/>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5667-45F5-A0DF-C27D7EA05BA2}"/>
                </c:ext>
              </c:extLst>
            </c:dLbl>
            <c:dLbl>
              <c:idx val="11"/>
              <c:layout>
                <c:manualLayout>
                  <c:x val="-3.3792914007323336E-3"/>
                  <c:y val="2.5763288962079533E-7"/>
                </c:manualLayout>
              </c:layout>
              <c:dLblPos val="outEnd"/>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0-5667-45F5-A0DF-C27D7EA05BA2}"/>
                </c:ext>
              </c:extLst>
            </c:dLbl>
            <c:numFmt formatCode="#,##0%;[Black]#,##0%" sourceLinked="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Integration technologies/APIs/API architecture </c:v>
                </c:pt>
                <c:pt idx="1">
                  <c:v>Application modernization </c:v>
                </c:pt>
                <c:pt idx="2">
                  <c:v>Cyber/information security </c:v>
                </c:pt>
                <c:pt idx="3">
                  <c:v>Artificial intelligence/machine learning </c:v>
                </c:pt>
                <c:pt idx="4">
                  <c:v>Cloud platforms</c:v>
                </c:pt>
                <c:pt idx="5">
                  <c:v>Business intelligence/data analytics </c:v>
                </c:pt>
                <c:pt idx="6">
                  <c:v>Total experience solutions</c:v>
                </c:pt>
                <c:pt idx="7">
                  <c:v>Hyperautomation</c:v>
                </c:pt>
                <c:pt idx="8">
                  <c:v>E-commerce or citizen portals </c:v>
                </c:pt>
                <c:pt idx="9">
                  <c:v>Digital workplace  </c:v>
                </c:pt>
                <c:pt idx="10">
                  <c:v>Legacy infrastructure and data center technologies </c:v>
                </c:pt>
                <c:pt idx="11">
                  <c:v>Connectivity</c:v>
                </c:pt>
                <c:pt idx="12">
                  <c:v>Enterprise resource planning </c:v>
                </c:pt>
                <c:pt idx="13">
                  <c:v>Internet of Things </c:v>
                </c:pt>
                <c:pt idx="14">
                  <c:v>Next-generation compute technology </c:v>
                </c:pt>
                <c:pt idx="15">
                  <c:v>Human augmentation</c:v>
                </c:pt>
              </c:strCache>
            </c:strRef>
          </c:cat>
          <c:val>
            <c:numRef>
              <c:f>Sheet1!$B$2:$B$17</c:f>
              <c:numCache>
                <c:formatCode>0%</c:formatCode>
                <c:ptCount val="16"/>
                <c:pt idx="0">
                  <c:v>0.84545000000000003</c:v>
                </c:pt>
                <c:pt idx="1">
                  <c:v>0.84545000000000003</c:v>
                </c:pt>
                <c:pt idx="2">
                  <c:v>0.82726999999999995</c:v>
                </c:pt>
                <c:pt idx="3">
                  <c:v>0.79091</c:v>
                </c:pt>
                <c:pt idx="4">
                  <c:v>0.77273000000000003</c:v>
                </c:pt>
                <c:pt idx="5">
                  <c:v>0.74544999999999995</c:v>
                </c:pt>
                <c:pt idx="6">
                  <c:v>0.70909</c:v>
                </c:pt>
                <c:pt idx="7">
                  <c:v>0.62726999999999999</c:v>
                </c:pt>
                <c:pt idx="8">
                  <c:v>0.48182000000000003</c:v>
                </c:pt>
                <c:pt idx="9">
                  <c:v>0.36364000000000002</c:v>
                </c:pt>
                <c:pt idx="10">
                  <c:v>0.29091</c:v>
                </c:pt>
                <c:pt idx="11">
                  <c:v>0.28182000000000001</c:v>
                </c:pt>
                <c:pt idx="12">
                  <c:v>0.20909</c:v>
                </c:pt>
                <c:pt idx="13">
                  <c:v>0.17272999999999999</c:v>
                </c:pt>
                <c:pt idx="14">
                  <c:v>9.0910000000000005E-2</c:v>
                </c:pt>
                <c:pt idx="15">
                  <c:v>9.0910000000000005E-2</c:v>
                </c:pt>
              </c:numCache>
            </c:numRef>
          </c:val>
          <c:extLst xmlns:mc="http://schemas.openxmlformats.org/markup-compatibility/2006" xmlns:c14="http://schemas.microsoft.com/office/drawing/2007/8/2/chart" xmlns:c16="http://schemas.microsoft.com/office/drawing/2014/chart" xmlns:c15="http://schemas.microsoft.com/office/drawing/2012/chart">
            <c:ext xmlns:c16="http://schemas.microsoft.com/office/drawing/2014/chart" uri="{C3380CC4-5D6E-409C-BE32-E72D297353CC}">
              <c16:uniqueId val="{00000005-C310-4FBE-AC52-0B230B235816}"/>
            </c:ext>
          </c:extLst>
        </c:ser>
        <c:dLbls>
          <c:dLblPos val="outEnd"/>
          <c:showLegendKey val="0"/>
          <c:showVal val="1"/>
          <c:showCatName val="0"/>
          <c:showSerName val="0"/>
          <c:showPercent val="0"/>
          <c:showBubbleSize val="0"/>
        </c:dLbls>
        <c:gapWidth val="50"/>
        <c:overlap val="100"/>
        <c:axId val="212857592"/>
        <c:axId val="212858376"/>
      </c:barChart>
      <c:catAx>
        <c:axId val="212857592"/>
        <c:scaling>
          <c:orientation val="maxMin"/>
        </c:scaling>
        <c:delete val="0"/>
        <c:axPos val="l"/>
        <c:numFmt formatCode="General" sourceLinked="1"/>
        <c:majorTickMark val="none"/>
        <c:minorTickMark val="none"/>
        <c:tickLblPos val="low"/>
        <c:spPr>
          <a:noFill/>
          <a:ln w="12700" cap="flat" cmpd="sng" algn="ctr">
            <a:solidFill>
              <a:schemeClr val="bg2"/>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212858376"/>
        <c:crosses val="autoZero"/>
        <c:auto val="1"/>
        <c:lblAlgn val="ctr"/>
        <c:lblOffset val="100"/>
        <c:tickLblSkip val="1"/>
        <c:noMultiLvlLbl val="0"/>
      </c:catAx>
      <c:valAx>
        <c:axId val="212858376"/>
        <c:scaling>
          <c:orientation val="minMax"/>
          <c:max val="0.85000000000000009"/>
          <c:min val="-0.85000000000000009"/>
        </c:scaling>
        <c:delete val="1"/>
        <c:axPos val="t"/>
        <c:numFmt formatCode="0%" sourceLinked="1"/>
        <c:majorTickMark val="out"/>
        <c:minorTickMark val="none"/>
        <c:tickLblPos val="nextTo"/>
        <c:crossAx val="212857592"/>
        <c:crosses val="autoZero"/>
        <c:crossBetween val="between"/>
        <c:majorUnit val="0.85000000000000009"/>
      </c:valAx>
      <c:spPr>
        <a:noFill/>
        <a:ln>
          <a:noFill/>
        </a:ln>
        <a:effectLst/>
      </c:spPr>
    </c:plotArea>
    <c:legend>
      <c:legendPos val="t"/>
      <c:layout>
        <c:manualLayout>
          <c:xMode val="edge"/>
          <c:yMode val="edge"/>
          <c:x val="0.35896527339043949"/>
          <c:y val="2.7315393643858456E-3"/>
          <c:w val="0.64027425300142715"/>
          <c:h val="4.6608879911850858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800"/>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4207811402215502"/>
          <c:y val="6.506186932018497E-2"/>
          <c:w val="0.93710137795275594"/>
          <c:h val="0.8646853099548123"/>
        </c:manualLayout>
      </c:layout>
      <c:barChart>
        <c:barDir val="bar"/>
        <c:grouping val="clustered"/>
        <c:varyColors val="0"/>
        <c:ser>
          <c:idx val="0"/>
          <c:order val="0"/>
          <c:tx>
            <c:strRef>
              <c:f>Sheet1!$B$2:$H$2</c:f>
              <c:strCache>
                <c:ptCount val="7"/>
                <c:pt idx="0">
                  <c:v>32.222%</c:v>
                </c:pt>
                <c:pt idx="1">
                  <c:v>28.889%</c:v>
                </c:pt>
                <c:pt idx="2">
                  <c:v>21.111%</c:v>
                </c:pt>
                <c:pt idx="3">
                  <c:v>8.889%</c:v>
                </c:pt>
                <c:pt idx="4">
                  <c:v>6.667%</c:v>
                </c:pt>
                <c:pt idx="5">
                  <c:v>5.556%</c:v>
                </c:pt>
                <c:pt idx="6">
                  <c:v>5.556%</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Sheet1!$B$1:$I$1</c:f>
              <c:strCache>
                <c:ptCount val="8"/>
                <c:pt idx="0">
                  <c:v>Artificial intelligence (Unspecified)</c:v>
                </c:pt>
                <c:pt idx="1">
                  <c:v>Generative AI</c:v>
                </c:pt>
                <c:pt idx="2">
                  <c:v>Artificial Intelligence (Machine Learning)</c:v>
                </c:pt>
                <c:pt idx="3">
                  <c:v>Cloud (including XaaS)</c:v>
                </c:pt>
                <c:pt idx="4">
                  <c:v>Business Intelligence and Data analytics</c:v>
                </c:pt>
                <c:pt idx="5">
                  <c:v>Customer/Citizen/User Experience</c:v>
                </c:pt>
                <c:pt idx="6">
                  <c:v>Vehicular Modernization (EV, Autonomous)</c:v>
                </c:pt>
                <c:pt idx="7">
                  <c:v>APIs/Integration technologies</c:v>
                </c:pt>
              </c:strCache>
            </c:strRef>
          </c:cat>
          <c:val>
            <c:numRef>
              <c:f>Sheet1!$B$2:$I$2</c:f>
              <c:numCache>
                <c:formatCode>0.000%</c:formatCode>
                <c:ptCount val="8"/>
                <c:pt idx="0">
                  <c:v>0.32222000000000001</c:v>
                </c:pt>
                <c:pt idx="1">
                  <c:v>0.28888999999999998</c:v>
                </c:pt>
                <c:pt idx="2">
                  <c:v>0.21110999999999999</c:v>
                </c:pt>
                <c:pt idx="3">
                  <c:v>8.8889999999999997E-2</c:v>
                </c:pt>
                <c:pt idx="4">
                  <c:v>6.6669999999999993E-2</c:v>
                </c:pt>
                <c:pt idx="5">
                  <c:v>5.5559999999999998E-2</c:v>
                </c:pt>
                <c:pt idx="6">
                  <c:v>5.5559999999999998E-2</c:v>
                </c:pt>
                <c:pt idx="7">
                  <c:v>4.444E-2</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59376146530069"/>
          <c:y val="0.12405857767066483"/>
          <c:w val="0.41523156379646103"/>
          <c:h val="0.74493055942321051"/>
        </c:manualLayout>
      </c:layout>
      <c:doughnutChart>
        <c:varyColors val="1"/>
        <c:ser>
          <c:idx val="0"/>
          <c:order val="0"/>
          <c:tx>
            <c:strRef>
              <c:f>Sheet1!$B$1</c:f>
              <c:strCache>
                <c:ptCount val="1"/>
                <c:pt idx="0">
                  <c:v>Series 1</c:v>
                </c:pt>
              </c:strCache>
            </c:strRef>
          </c:tx>
          <c:spPr>
            <a:ln w="19939">
              <a:solidFill>
                <a:schemeClr val="bg1"/>
              </a:solidFill>
            </a:ln>
          </c:spPr>
          <c:dPt>
            <c:idx val="0"/>
            <c:bubble3D val="0"/>
            <c:spPr>
              <a:solidFill>
                <a:srgbClr val="002856"/>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1F9-46CB-BEA6-900D0EAAC0F4}"/>
              </c:ext>
            </c:extLst>
          </c:dPt>
          <c:dPt>
            <c:idx val="1"/>
            <c:bubble3D val="0"/>
            <c:spPr>
              <a:solidFill>
                <a:srgbClr val="009AD7"/>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1F9-46CB-BEA6-900D0EAAC0F4}"/>
              </c:ext>
            </c:extLst>
          </c:dPt>
          <c:dPt>
            <c:idx val="2"/>
            <c:bubble3D val="0"/>
            <c:spPr>
              <a:solidFill>
                <a:srgbClr val="06C4B0"/>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1F9-46CB-BEA6-900D0EAAC0F4}"/>
              </c:ext>
            </c:extLst>
          </c:dPt>
          <c:dPt>
            <c:idx val="3"/>
            <c:bubble3D val="0"/>
            <c:spPr>
              <a:solidFill>
                <a:schemeClr val="accent4"/>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11F9-46CB-BEA6-900D0EAAC0F4}"/>
              </c:ext>
            </c:extLst>
          </c:dPt>
          <c:dPt>
            <c:idx val="4"/>
            <c:bubble3D val="0"/>
            <c:spPr>
              <a:solidFill>
                <a:schemeClr val="accent5"/>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9-11F9-46CB-BEA6-900D0EAAC0F4}"/>
              </c:ext>
            </c:extLst>
          </c:dPt>
          <c:dPt>
            <c:idx val="5"/>
            <c:bubble3D val="0"/>
            <c:spPr>
              <a:solidFill>
                <a:srgbClr val="0074AD"/>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B-11F9-46CB-BEA6-900D0EAAC0F4}"/>
              </c:ext>
            </c:extLst>
          </c:dPt>
          <c:dPt>
            <c:idx val="6"/>
            <c:bubble3D val="0"/>
            <c:spPr>
              <a:solidFill>
                <a:srgbClr val="009AD7"/>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D-11F9-46CB-BEA6-900D0EAAC0F4}"/>
              </c:ext>
            </c:extLst>
          </c:dPt>
          <c:dPt>
            <c:idx val="7"/>
            <c:bubble3D val="0"/>
            <c:spPr>
              <a:solidFill>
                <a:srgbClr val="49C5F4"/>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F-11F9-46CB-BEA6-900D0EAAC0F4}"/>
              </c:ext>
            </c:extLst>
          </c:dPt>
          <c:dPt>
            <c:idx val="8"/>
            <c:bubble3D val="0"/>
            <c:spPr>
              <a:solidFill>
                <a:srgbClr val="91DCF8"/>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1-11F9-46CB-BEA6-900D0EAAC0F4}"/>
              </c:ext>
            </c:extLst>
          </c:dPt>
          <c:dPt>
            <c:idx val="9"/>
            <c:bubble3D val="0"/>
            <c:spPr>
              <a:solidFill>
                <a:srgbClr val="DAF3FD"/>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3-11F9-46CB-BEA6-900D0EAAC0F4}"/>
              </c:ext>
            </c:extLst>
          </c:dPt>
          <c:dPt>
            <c:idx val="10"/>
            <c:bubble3D val="0"/>
            <c:spPr>
              <a:solidFill>
                <a:srgbClr val="535A5A"/>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5-11F9-46CB-BEA6-900D0EAAC0F4}"/>
              </c:ext>
            </c:extLst>
          </c:dPt>
          <c:dPt>
            <c:idx val="11"/>
            <c:bubble3D val="0"/>
            <c:spPr>
              <a:solidFill>
                <a:srgbClr val="6F7878"/>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7-11F9-46CB-BEA6-900D0EAAC0F4}"/>
              </c:ext>
            </c:extLst>
          </c:dPt>
          <c:dPt>
            <c:idx val="12"/>
            <c:bubble3D val="0"/>
            <c:spPr>
              <a:solidFill>
                <a:srgbClr val="D3D3D3"/>
              </a:solidFill>
              <a:ln w="19939">
                <a:solidFill>
                  <a:schemeClr val="bg1"/>
                </a:solidFill>
              </a:ln>
              <a:effectLst/>
            </c:spPr>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9-11F9-46CB-BEA6-900D0EAAC0F4}"/>
              </c:ext>
            </c:extLst>
          </c:dPt>
          <c:dLbls>
            <c:dLbl>
              <c:idx val="0"/>
              <c:layout>
                <c:manualLayout>
                  <c:x val="0.12807717897538257"/>
                  <c:y val="-2.4928774928774929E-2"/>
                </c:manualLayout>
              </c:layout>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1-11F9-46CB-BEA6-900D0EAAC0F4}"/>
                </c:ext>
              </c:extLst>
            </c:dLbl>
            <c:dLbl>
              <c:idx val="1"/>
              <c:layout>
                <c:manualLayout>
                  <c:x val="-0.1330671989354624"/>
                  <c:y val="-3.917378917378924E-2"/>
                </c:manualLayout>
              </c:layout>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3-11F9-46CB-BEA6-900D0EAAC0F4}"/>
                </c:ext>
              </c:extLst>
            </c:dLbl>
            <c:dLbl>
              <c:idx val="2"/>
              <c:layout>
                <c:manualLayout>
                  <c:x val="-0.17049241412188745"/>
                  <c:y val="-0.17229737308477466"/>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mn-cs"/>
                    </a:defRPr>
                  </a:pPr>
                  <a:endParaRPr lang="en-US"/>
                </a:p>
              </c:txPr>
              <c:showLegendKey val="0"/>
              <c:showVal val="1"/>
              <c:showCatName val="1"/>
              <c:showSerName val="0"/>
              <c:showPercent val="0"/>
              <c:showBubbleSize val="0"/>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layout>
                    <c:manualLayout>
                      <c:w val="0.18147864376234404"/>
                      <c:h val="7.9131054131054132E-2"/>
                    </c:manualLayout>
                  </c15:layout>
                </c:ext>
                <c:ext xmlns:c16="http://schemas.microsoft.com/office/drawing/2014/chart" uri="{C3380CC4-5D6E-409C-BE32-E72D297353CC}">
                  <c16:uniqueId val="{00000005-11F9-46CB-BEA6-900D0EAAC0F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panose="020B0604020202020204" pitchFamily="34" charset="0"/>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extLst>
          </c:dLbls>
          <c:cat>
            <c:strRef>
              <c:f>Sheet1!$A$2:$A$4</c:f>
              <c:strCache>
                <c:ptCount val="3"/>
                <c:pt idx="0">
                  <c:v>Operator</c:v>
                </c:pt>
                <c:pt idx="1">
                  <c:v>Explorer</c:v>
                </c:pt>
                <c:pt idx="2">
                  <c:v>Franchiser</c:v>
                </c:pt>
              </c:strCache>
            </c:strRef>
          </c:cat>
          <c:val>
            <c:numRef>
              <c:f>Sheet1!$B$2:$B$4</c:f>
              <c:numCache>
                <c:formatCode>0%</c:formatCode>
                <c:ptCount val="3"/>
                <c:pt idx="0">
                  <c:v>0.52727000000000002</c:v>
                </c:pt>
                <c:pt idx="1">
                  <c:v>0.31818000000000002</c:v>
                </c:pt>
                <c:pt idx="2">
                  <c:v>0.15454999999999999</c:v>
                </c:pt>
              </c:numCache>
            </c:numRef>
          </c:val>
          <c:extLs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1A-11F9-46CB-BEA6-900D0EAAC0F4}"/>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28045889425112"/>
          <c:y val="0.15208347354016641"/>
          <c:w val="0.7533205836229192"/>
          <c:h val="0.75974072952419425"/>
        </c:manualLayout>
      </c:layout>
      <c:barChart>
        <c:barDir val="col"/>
        <c:grouping val="percentStacked"/>
        <c:varyColors val="0"/>
        <c:ser>
          <c:idx val="0"/>
          <c:order val="0"/>
          <c:tx>
            <c:strRef>
              <c:f>Sheet1!$A$2</c:f>
              <c:strCache>
                <c:ptCount val="1"/>
                <c:pt idx="0">
                  <c:v>Decrease</c:v>
                </c:pt>
              </c:strCache>
            </c:strRef>
          </c:tx>
          <c:spPr>
            <a:solidFill>
              <a:srgbClr val="06C4B0"/>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96)</c:v>
                </c:pt>
                <c:pt idx="1">
                  <c:v>Change in IT Budget (n = 98)</c:v>
                </c:pt>
              </c:strCache>
            </c:strRef>
          </c:cat>
          <c:val>
            <c:numRef>
              <c:f>Sheet1!$B$2:$C$2</c:f>
              <c:numCache>
                <c:formatCode>0%</c:formatCode>
                <c:ptCount val="2"/>
                <c:pt idx="0">
                  <c:v>5.2080000000000001E-2</c:v>
                </c:pt>
                <c:pt idx="1">
                  <c:v>0.15306</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0-E347-4487-AEA9-AB89F6ECF854}"/>
            </c:ext>
          </c:extLst>
        </c:ser>
        <c:ser>
          <c:idx val="1"/>
          <c:order val="1"/>
          <c:tx>
            <c:strRef>
              <c:f>Sheet1!$A$3</c:f>
              <c:strCache>
                <c:ptCount val="1"/>
                <c:pt idx="0">
                  <c:v>Stay the Same</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96)</c:v>
                </c:pt>
                <c:pt idx="1">
                  <c:v>Change in IT Budget (n = 98)</c:v>
                </c:pt>
              </c:strCache>
            </c:strRef>
          </c:cat>
          <c:val>
            <c:numRef>
              <c:f>Sheet1!$B$3:$C$3</c:f>
              <c:numCache>
                <c:formatCode>0%</c:formatCode>
                <c:ptCount val="2"/>
                <c:pt idx="0">
                  <c:v>0.1875</c:v>
                </c:pt>
                <c:pt idx="1">
                  <c:v>0.21429000000000001</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1-E347-4487-AEA9-AB89F6ECF854}"/>
            </c:ext>
          </c:extLst>
        </c:ser>
        <c:ser>
          <c:idx val="2"/>
          <c:order val="2"/>
          <c:tx>
            <c:strRef>
              <c:f>Sheet1!$A$4</c:f>
              <c:strCache>
                <c:ptCount val="1"/>
                <c:pt idx="0">
                  <c:v>Increase</c:v>
                </c:pt>
              </c:strCache>
            </c:strRef>
          </c:tx>
          <c:spPr>
            <a:solidFill>
              <a:srgbClr val="002856"/>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Change in Revenue (n = 96)</c:v>
                </c:pt>
                <c:pt idx="1">
                  <c:v>Change in IT Budget (n = 98)</c:v>
                </c:pt>
              </c:strCache>
            </c:strRef>
          </c:cat>
          <c:val>
            <c:numRef>
              <c:f>Sheet1!$B$4:$C$4</c:f>
              <c:numCache>
                <c:formatCode>0%</c:formatCode>
                <c:ptCount val="2"/>
                <c:pt idx="0">
                  <c:v>0.76041999999999998</c:v>
                </c:pt>
                <c:pt idx="1">
                  <c:v>0.63265000000000005</c:v>
                </c:pt>
              </c:numCache>
            </c:numRef>
          </c:val>
          <c:extLst xmlns:mc="http://schemas.openxmlformats.org/markup-compatibility/2006" xmlns:c14="http://schemas.microsoft.com/office/drawing/2007/8/2/chart" xmlns:c15="http://schemas.microsoft.com/office/drawing/2012/chart" xmlns:c16="http://schemas.microsoft.com/office/drawing/2014/chart">
            <c:ext xmlns:c16="http://schemas.microsoft.com/office/drawing/2014/chart" uri="{C3380CC4-5D6E-409C-BE32-E72D297353CC}">
              <c16:uniqueId val="{00000002-E347-4487-AEA9-AB89F6ECF854}"/>
            </c:ext>
          </c:extLst>
        </c:ser>
        <c:dLbls>
          <c:dLblPos val="ctr"/>
          <c:showLegendKey val="0"/>
          <c:showVal val="1"/>
          <c:showCatName val="0"/>
          <c:showSerName val="0"/>
          <c:showPercent val="0"/>
          <c:showBubbleSize val="0"/>
        </c:dLbls>
        <c:gapWidth val="70"/>
        <c:overlap val="100"/>
        <c:axId val="176262072"/>
        <c:axId val="176262464"/>
      </c:barChart>
      <c:catAx>
        <c:axId val="176262072"/>
        <c:scaling>
          <c:orientation val="minMax"/>
        </c:scaling>
        <c:delete val="0"/>
        <c:axPos val="b"/>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176262464"/>
        <c:crosses val="autoZero"/>
        <c:auto val="1"/>
        <c:lblAlgn val="ctr"/>
        <c:lblOffset val="100"/>
        <c:noMultiLvlLbl val="0"/>
      </c:catAx>
      <c:valAx>
        <c:axId val="176262464"/>
        <c:scaling>
          <c:orientation val="minMax"/>
        </c:scaling>
        <c:delete val="0"/>
        <c:axPos val="l"/>
        <c:numFmt formatCode="0%" sourceLinked="1"/>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176262072"/>
        <c:crosses val="autoZero"/>
        <c:crossBetween val="between"/>
        <c:majorUnit val="0.5"/>
      </c:valAx>
      <c:spPr>
        <a:noFill/>
        <a:ln>
          <a:noFill/>
        </a:ln>
        <a:effectLst/>
      </c:spPr>
    </c:plotArea>
    <c:legend>
      <c:legendPos val="tr"/>
      <c:layout>
        <c:manualLayout>
          <c:xMode val="edge"/>
          <c:yMode val="edge"/>
          <c:x val="0.80757210208792174"/>
          <c:y val="4.2735042735042736E-2"/>
          <c:w val="0.17052430512767291"/>
          <c:h val="0.2428407586872153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30822554366332955"/>
          <c:y val="6.4692230070635723E-2"/>
          <c:w val="0.62398641038133706"/>
          <c:h val="0.77534471977473585"/>
        </c:manualLayout>
      </c:layout>
      <c:barChart>
        <c:barDir val="bar"/>
        <c:grouping val="stacked"/>
        <c:varyColors val="0"/>
        <c:ser>
          <c:idx val="0"/>
          <c:order val="0"/>
          <c:tx>
            <c:strRef>
              <c:f>Sheet1!$B$1</c:f>
              <c:strCache>
                <c:ptCount val="1"/>
                <c:pt idx="0">
                  <c:v>Rank 1</c:v>
                </c:pt>
              </c:strCache>
            </c:strRef>
          </c:tx>
          <c:spPr>
            <a:solidFill>
              <a:srgbClr val="002856"/>
            </a:solidFill>
            <a:ln w="12700">
              <a:solidFill>
                <a:srgbClr val="FFFFFF"/>
              </a:solidFill>
            </a:ln>
          </c:spPr>
          <c:invertIfNegative val="0"/>
          <c:dLbls>
            <c:spPr>
              <a:noFill/>
              <a:ln>
                <a:noFill/>
              </a:ln>
              <a:effectLst/>
            </c:spPr>
            <c:txPr>
              <a:bodyPr rot="0" vert="horz" anchor="ctr" anchorCtr="0"/>
              <a:lstStyle/>
              <a:p>
                <a:pPr algn="ctr">
                  <a:defRPr sz="1200" b="1" i="0">
                    <a:solidFill>
                      <a:srgbClr val="FFFFFF"/>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Optimize Asset Utilization</c:v>
                </c:pt>
                <c:pt idx="1">
                  <c:v>Increase Human Capital Effectiveness</c:v>
                </c:pt>
                <c:pt idx="2">
                  <c:v>Accelerate Corporate Development</c:v>
                </c:pt>
                <c:pt idx="3">
                  <c:v>Ensure Compliance/Minimize Risks</c:v>
                </c:pt>
                <c:pt idx="4">
                  <c:v>Improve Operating Margins</c:v>
                </c:pt>
                <c:pt idx="5">
                  <c:v>Generate Revenue</c:v>
                </c:pt>
                <c:pt idx="6">
                  <c:v>Excel in Customer (or Citizen) Experience</c:v>
                </c:pt>
              </c:strCache>
            </c:strRef>
          </c:cat>
          <c:val>
            <c:numRef>
              <c:f>Sheet1!$B$2:$B$8</c:f>
              <c:numCache>
                <c:formatCode>0%</c:formatCode>
                <c:ptCount val="7"/>
                <c:pt idx="0">
                  <c:v>9.0900000000000009E-3</c:v>
                </c:pt>
                <c:pt idx="1">
                  <c:v>9.0900000000000009E-3</c:v>
                </c:pt>
                <c:pt idx="2">
                  <c:v>7.2730000000000003E-2</c:v>
                </c:pt>
                <c:pt idx="3">
                  <c:v>0.1</c:v>
                </c:pt>
                <c:pt idx="4">
                  <c:v>0.20909</c:v>
                </c:pt>
                <c:pt idx="5">
                  <c:v>0.35454999999999998</c:v>
                </c:pt>
                <c:pt idx="6">
                  <c:v>0.24545</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80E-4676-8E3A-8922B6B8957B}"/>
            </c:ext>
          </c:extLst>
        </c:ser>
        <c:ser>
          <c:idx val="1"/>
          <c:order val="1"/>
          <c:tx>
            <c:strRef>
              <c:f>Sheet1!$C$1</c:f>
              <c:strCache>
                <c:ptCount val="1"/>
                <c:pt idx="0">
                  <c:v>Rank 2</c:v>
                </c:pt>
              </c:strCache>
            </c:strRef>
          </c:tx>
          <c:spPr>
            <a:solidFill>
              <a:srgbClr val="009AD7"/>
            </a:solidFill>
            <a:ln w="12700">
              <a:solidFill>
                <a:srgbClr val="FFFFFF"/>
              </a:solidFill>
            </a:ln>
          </c:spPr>
          <c:invertIfNegative val="0"/>
          <c:dLbls>
            <c:spPr>
              <a:noFill/>
              <a:ln>
                <a:noFill/>
              </a:ln>
              <a:effectLst/>
            </c:spPr>
            <c:txPr>
              <a:bodyPr rot="0" vert="horz" anchor="ctr" anchorCtr="0"/>
              <a:lstStyle/>
              <a:p>
                <a:pPr algn="ctr">
                  <a:defRPr sz="1200" b="1" i="0">
                    <a:solidFill>
                      <a:schemeClr val="tx1"/>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Optimize Asset Utilization</c:v>
                </c:pt>
                <c:pt idx="1">
                  <c:v>Increase Human Capital Effectiveness</c:v>
                </c:pt>
                <c:pt idx="2">
                  <c:v>Accelerate Corporate Development</c:v>
                </c:pt>
                <c:pt idx="3">
                  <c:v>Ensure Compliance/Minimize Risks</c:v>
                </c:pt>
                <c:pt idx="4">
                  <c:v>Improve Operating Margins</c:v>
                </c:pt>
                <c:pt idx="5">
                  <c:v>Generate Revenue</c:v>
                </c:pt>
                <c:pt idx="6">
                  <c:v>Excel in Customer (or Citizen) Experience</c:v>
                </c:pt>
              </c:strCache>
            </c:strRef>
          </c:cat>
          <c:val>
            <c:numRef>
              <c:f>Sheet1!$C$2:$C$8</c:f>
              <c:numCache>
                <c:formatCode>0%</c:formatCode>
                <c:ptCount val="7"/>
                <c:pt idx="0">
                  <c:v>4.5449999999999997E-2</c:v>
                </c:pt>
                <c:pt idx="1">
                  <c:v>3.6360000000000003E-2</c:v>
                </c:pt>
                <c:pt idx="2">
                  <c:v>5.4550000000000001E-2</c:v>
                </c:pt>
                <c:pt idx="3">
                  <c:v>8.1820000000000004E-2</c:v>
                </c:pt>
                <c:pt idx="4">
                  <c:v>0.23635999999999999</c:v>
                </c:pt>
                <c:pt idx="5">
                  <c:v>0.24545</c:v>
                </c:pt>
                <c:pt idx="6">
                  <c:v>0.29091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80E-4676-8E3A-8922B6B8957B}"/>
            </c:ext>
          </c:extLst>
        </c:ser>
        <c:ser>
          <c:idx val="2"/>
          <c:order val="2"/>
          <c:tx>
            <c:strRef>
              <c:f>Sheet1!$D$1</c:f>
              <c:strCache>
                <c:ptCount val="1"/>
                <c:pt idx="0">
                  <c:v>Rank 3</c:v>
                </c:pt>
              </c:strCache>
            </c:strRef>
          </c:tx>
          <c:spPr>
            <a:solidFill>
              <a:srgbClr val="06C4B0"/>
            </a:solidFill>
            <a:ln w="12700">
              <a:solidFill>
                <a:srgbClr val="FFFFFF"/>
              </a:solidFill>
            </a:ln>
          </c:spPr>
          <c:invertIfNegative val="0"/>
          <c:dLbls>
            <c:spPr>
              <a:noFill/>
              <a:ln>
                <a:noFill/>
              </a:ln>
              <a:effectLst/>
            </c:spPr>
            <c:txPr>
              <a:bodyPr rot="0" vert="horz" anchor="ctr" anchorCtr="0"/>
              <a:lstStyle/>
              <a:p>
                <a:pPr algn="ctr">
                  <a:defRPr sz="1200" b="1" i="0">
                    <a:solidFill>
                      <a:schemeClr val="tx1"/>
                    </a:solidFill>
                    <a:latin typeface="Arial" pitchFamily="34" charset="0"/>
                    <a:cs typeface="Arial" pitchFamily="34" charset="0"/>
                  </a:defRPr>
                </a:pPr>
                <a:endParaRPr lang="en-US"/>
              </a:p>
            </c:txPr>
            <c:dLblPos val="ctr"/>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Optimize Asset Utilization</c:v>
                </c:pt>
                <c:pt idx="1">
                  <c:v>Increase Human Capital Effectiveness</c:v>
                </c:pt>
                <c:pt idx="2">
                  <c:v>Accelerate Corporate Development</c:v>
                </c:pt>
                <c:pt idx="3">
                  <c:v>Ensure Compliance/Minimize Risks</c:v>
                </c:pt>
                <c:pt idx="4">
                  <c:v>Improve Operating Margins</c:v>
                </c:pt>
                <c:pt idx="5">
                  <c:v>Generate Revenue</c:v>
                </c:pt>
                <c:pt idx="6">
                  <c:v>Excel in Customer (or Citizen) Experience</c:v>
                </c:pt>
              </c:strCache>
            </c:strRef>
          </c:cat>
          <c:val>
            <c:numRef>
              <c:f>Sheet1!$D$2:$D$8</c:f>
              <c:numCache>
                <c:formatCode>0%</c:formatCode>
                <c:ptCount val="7"/>
                <c:pt idx="0">
                  <c:v>5.4550000000000001E-2</c:v>
                </c:pt>
                <c:pt idx="1">
                  <c:v>0.10909000000000001</c:v>
                </c:pt>
                <c:pt idx="2">
                  <c:v>5.4550000000000001E-2</c:v>
                </c:pt>
                <c:pt idx="3">
                  <c:v>0.22727</c:v>
                </c:pt>
                <c:pt idx="4">
                  <c:v>0.2</c:v>
                </c:pt>
                <c:pt idx="5">
                  <c:v>8.1820000000000004E-2</c:v>
                </c:pt>
                <c:pt idx="6">
                  <c:v>0.22727</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2-180E-4676-8E3A-8922B6B8957B}"/>
            </c:ext>
          </c:extLst>
        </c:ser>
        <c:ser>
          <c:idx val="3"/>
          <c:order val="3"/>
          <c:tx>
            <c:strRef>
              <c:f>Sheet1!$E$1</c:f>
              <c:strCache>
                <c:ptCount val="1"/>
                <c:pt idx="0">
                  <c:v>All Rank</c:v>
                </c:pt>
              </c:strCache>
            </c:strRef>
          </c:tx>
          <c:spPr>
            <a:noFill/>
          </c:spPr>
          <c:invertIfNegative val="0"/>
          <c:dLbls>
            <c:spPr>
              <a:noFill/>
              <a:ln>
                <a:noFill/>
              </a:ln>
              <a:effectLst/>
            </c:spPr>
            <c:txPr>
              <a:bodyPr rot="0" vert="horz" anchor="ctr" anchorCtr="0"/>
              <a:lstStyle/>
              <a:p>
                <a:pPr algn="ctr">
                  <a:defRPr sz="1200" b="1" i="0">
                    <a:solidFill>
                      <a:schemeClr val="tx1"/>
                    </a:solidFill>
                    <a:latin typeface="Arial" pitchFamily="34" charset="0"/>
                    <a:cs typeface="Arial" pitchFamily="34" charset="0"/>
                  </a:defRPr>
                </a:pPr>
                <a:endParaRPr lang="en-US"/>
              </a:p>
            </c:txPr>
            <c:dLblPos val="inBase"/>
            <c:showLegendKey val="0"/>
            <c:showVal val="1"/>
            <c:showCatName val="0"/>
            <c:showSerName val="0"/>
            <c:showPercent val="0"/>
            <c:showBubbleSize val="0"/>
            <c:separator>, </c:separator>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Sheet1!$A$2:$A$8</c:f>
              <c:strCache>
                <c:ptCount val="7"/>
                <c:pt idx="0">
                  <c:v>Optimize Asset Utilization</c:v>
                </c:pt>
                <c:pt idx="1">
                  <c:v>Increase Human Capital Effectiveness</c:v>
                </c:pt>
                <c:pt idx="2">
                  <c:v>Accelerate Corporate Development</c:v>
                </c:pt>
                <c:pt idx="3">
                  <c:v>Ensure Compliance/Minimize Risks</c:v>
                </c:pt>
                <c:pt idx="4">
                  <c:v>Improve Operating Margins</c:v>
                </c:pt>
                <c:pt idx="5">
                  <c:v>Generate Revenue</c:v>
                </c:pt>
                <c:pt idx="6">
                  <c:v>Excel in Customer (or Citizen) Experience</c:v>
                </c:pt>
              </c:strCache>
            </c:strRef>
          </c:cat>
          <c:val>
            <c:numRef>
              <c:f>Sheet1!$E$2:$E$8</c:f>
              <c:numCache>
                <c:formatCode>0%</c:formatCode>
                <c:ptCount val="7"/>
                <c:pt idx="0">
                  <c:v>0.10909000000000001</c:v>
                </c:pt>
                <c:pt idx="1">
                  <c:v>0.15454999999999999</c:v>
                </c:pt>
                <c:pt idx="2">
                  <c:v>0.18182000000000001</c:v>
                </c:pt>
                <c:pt idx="3">
                  <c:v>0.40909000000000001</c:v>
                </c:pt>
                <c:pt idx="4">
                  <c:v>0.64544999999999997</c:v>
                </c:pt>
                <c:pt idx="5">
                  <c:v>0.68181999999999998</c:v>
                </c:pt>
                <c:pt idx="6">
                  <c:v>0.76363999999999999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3-180E-4676-8E3A-8922B6B8957B}"/>
            </c:ext>
          </c:extLst>
        </c:ser>
        <c:dLbls>
          <c:dLblPos val="ctr"/>
          <c:showLegendKey val="0"/>
          <c:showVal val="1"/>
          <c:showCatName val="0"/>
          <c:showSerName val="0"/>
          <c:showPercent val="0"/>
          <c:showBubbleSize val="0"/>
        </c:dLbls>
        <c:gapWidth val="70"/>
        <c:overlap val="100"/>
        <c:axId val="423695200"/>
        <c:axId val="423695592"/>
      </c:barChart>
      <c:catAx>
        <c:axId val="423695200"/>
        <c:scaling>
          <c:orientation val="minMax"/>
        </c:scaling>
        <c:delete val="0"/>
        <c:axPos val="l"/>
        <c:numFmt formatCode="General" sourceLinked="1"/>
        <c:majorTickMark val="none"/>
        <c:minorTickMark val="none"/>
        <c:tickLblPos val="nextTo"/>
        <c:spPr>
          <a:ln w="19939">
            <a:solidFill>
              <a:srgbClr val="6F7878"/>
            </a:solidFill>
          </a:ln>
        </c:spPr>
        <c:txPr>
          <a:bodyPr/>
          <a:lstStyle/>
          <a:p>
            <a:pPr algn="r">
              <a:defRPr sz="1200"/>
            </a:pPr>
            <a:endParaRPr lang="en-US"/>
          </a:p>
        </c:txPr>
        <c:crossAx val="423695592"/>
        <c:crosses val="autoZero"/>
        <c:auto val="0"/>
        <c:lblAlgn val="ctr"/>
        <c:lblOffset val="100"/>
        <c:noMultiLvlLbl val="0"/>
      </c:catAx>
      <c:valAx>
        <c:axId val="423695592"/>
        <c:scaling>
          <c:orientation val="minMax"/>
          <c:max val="1"/>
          <c:min val="0"/>
        </c:scaling>
        <c:delete val="0"/>
        <c:axPos val="b"/>
        <c:numFmt formatCode="0%" sourceLinked="1"/>
        <c:majorTickMark val="none"/>
        <c:minorTickMark val="none"/>
        <c:tickLblPos val="nextTo"/>
        <c:spPr>
          <a:ln w="19939"/>
        </c:spPr>
        <c:txPr>
          <a:bodyPr/>
          <a:lstStyle/>
          <a:p>
            <a:pPr>
              <a:defRPr sz="1200"/>
            </a:pPr>
            <a:endParaRPr lang="en-US"/>
          </a:p>
        </c:txPr>
        <c:crossAx val="423695200"/>
        <c:crosses val="autoZero"/>
        <c:crossBetween val="between"/>
        <c:majorUnit val="0.5"/>
      </c:valAx>
    </c:plotArea>
    <c:legend>
      <c:legendPos val="t"/>
      <c:legendEntry>
        <c:idx val="3"/>
        <c:txPr>
          <a:bodyPr/>
          <a:lstStyle/>
          <a:p>
            <a:pPr>
              <a:defRPr sz="1000" b="1"/>
            </a:pPr>
            <a:endParaRPr lang="en-US"/>
          </a:p>
        </c:txPr>
      </c:legendEntry>
      <c:layout>
        <c:manualLayout>
          <c:xMode val="edge"/>
          <c:yMode val="edge"/>
          <c:x val="5.0031171253290123E-5"/>
          <c:y val="1.2780198985408742E-2"/>
          <c:w val="0.55190458977058998"/>
          <c:h val="4.8918573487365703E-2"/>
        </c:manualLayout>
      </c:layout>
      <c:overlay val="0"/>
      <c:txPr>
        <a:bodyPr/>
        <a:lstStyle/>
        <a:p>
          <a:pPr>
            <a:defRPr sz="1000"/>
          </a:pPr>
          <a:endParaRPr lang="en-US"/>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11122047244097E-2"/>
          <c:y val="0.10245516185476818"/>
          <c:w val="0.93710137795275594"/>
          <c:h val="0.84968733876214186"/>
        </c:manualLayout>
      </c:layout>
      <c:barChart>
        <c:barDir val="bar"/>
        <c:grouping val="percentStacked"/>
        <c:varyColors val="0"/>
        <c:ser>
          <c:idx val="0"/>
          <c:order val="0"/>
          <c:tx>
            <c:strRef>
              <c:f>Sheet1!$A$2</c:f>
              <c:strCache>
                <c:ptCount val="1"/>
                <c:pt idx="0">
                  <c:v>Below CEO Expectations</c:v>
                </c:pt>
              </c:strCache>
            </c:strRef>
          </c:tx>
          <c:spPr>
            <a:solidFill>
              <a:srgbClr val="002856"/>
            </a:solidFill>
            <a:ln w="19939">
              <a:solidFill>
                <a:srgbClr val="FFFFFF"/>
              </a:solid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0"/>
              </c:ext>
            </c:extLst>
          </c:dLbls>
          <c:cat>
            <c:strRef>
              <c:f>Sheet1!$B$1:$E$1</c:f>
              <c:strCache>
                <c:ptCount val="4"/>
                <c:pt idx="0">
                  <c:v>Ensure Compliance/Minimize Risks
(n  = 45)</c:v>
                </c:pt>
                <c:pt idx="1">
                  <c:v>Excel in Customer (or Citizen) Experience
(n = 84)</c:v>
                </c:pt>
                <c:pt idx="2">
                  <c:v>Generate Revenue
(n = 75)</c:v>
                </c:pt>
                <c:pt idx="3">
                  <c:v>Improve Operating Margins
(n= 71)</c:v>
                </c:pt>
              </c:strCache>
            </c:strRef>
          </c:cat>
          <c:val>
            <c:numRef>
              <c:f>Sheet1!$B$2:$E$2</c:f>
              <c:numCache>
                <c:formatCode>0%</c:formatCode>
                <c:ptCount val="4"/>
                <c:pt idx="0">
                  <c:v>-0.22</c:v>
                </c:pt>
                <c:pt idx="1">
                  <c:v>-0.36</c:v>
                </c:pt>
                <c:pt idx="2">
                  <c:v>-0.41</c:v>
                </c:pt>
                <c:pt idx="3">
                  <c:v>-0.46</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7-7139-4602-919A-351A2DB4EEB4}"/>
            </c:ext>
          </c:extLst>
        </c:ser>
        <c:ser>
          <c:idx val="1"/>
          <c:order val="1"/>
          <c:tx>
            <c:strRef>
              <c:f>Sheet1!$A$3</c:f>
              <c:strCache>
                <c:ptCount val="1"/>
                <c:pt idx="0">
                  <c:v>Met CEO Expections</c:v>
                </c:pt>
              </c:strCache>
            </c:strRef>
          </c:tx>
          <c:spPr>
            <a:solidFill>
              <a:srgbClr val="009AD7"/>
            </a:solidFill>
            <a:ln w="19939">
              <a:solidFill>
                <a:srgbClr val="FFFFFF"/>
              </a:solidFill>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Ensure Compliance/Minimize Risks
(n  = 45)</c:v>
                </c:pt>
                <c:pt idx="1">
                  <c:v>Excel in Customer (or Citizen) Experience
(n = 84)</c:v>
                </c:pt>
                <c:pt idx="2">
                  <c:v>Generate Revenue
(n = 75)</c:v>
                </c:pt>
                <c:pt idx="3">
                  <c:v>Improve Operating Margins
(n= 71)</c:v>
                </c:pt>
              </c:strCache>
            </c:strRef>
          </c:cat>
          <c:val>
            <c:numRef>
              <c:f>Sheet1!$B$3:$E$3</c:f>
              <c:numCache>
                <c:formatCode>0%</c:formatCode>
                <c:ptCount val="4"/>
                <c:pt idx="0">
                  <c:v>0.42221999999999998</c:v>
                </c:pt>
                <c:pt idx="1">
                  <c:v>0.33333000000000002</c:v>
                </c:pt>
                <c:pt idx="2">
                  <c:v>0.30667</c:v>
                </c:pt>
                <c:pt idx="3">
                  <c:v>0.33803</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8-7139-4602-919A-351A2DB4EEB4}"/>
            </c:ext>
          </c:extLst>
        </c:ser>
        <c:ser>
          <c:idx val="2"/>
          <c:order val="2"/>
          <c:tx>
            <c:strRef>
              <c:f>Sheet1!$A$4</c:f>
              <c:strCache>
                <c:ptCount val="1"/>
                <c:pt idx="0">
                  <c:v>Exceeded CEO Expectations</c:v>
                </c:pt>
              </c:strCache>
            </c:strRef>
          </c:tx>
          <c:spPr>
            <a:solidFill>
              <a:srgbClr val="06C4B0"/>
            </a:solidFill>
            <a:ln w="19939">
              <a:solidFill>
                <a:srgbClr val="FFFFFF"/>
              </a:solidFill>
            </a:ln>
            <a:effectLst/>
          </c:spPr>
          <c:invertIfNegative val="0"/>
          <c:dLbls>
            <c:dLbl>
              <c:idx val="0"/>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9-7139-4602-919A-351A2DB4EEB4}"/>
                </c:ext>
              </c:extLst>
            </c:dLbl>
            <c:dLbl>
              <c:idx val="2"/>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9-7139-4602-919A-351A2DB4EEB4}"/>
                </c:ext>
              </c:extLst>
            </c:dLbl>
            <c:dLbl>
              <c:idx val="3"/>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9-7139-4602-919A-351A2DB4EEB4}"/>
                </c:ext>
              </c:extLst>
            </c:dLbl>
            <c:dLbl>
              <c:idx val="6"/>
              <c:layout>
                <c:manualLayout>
                  <c:x val="8.3166999334664E-3"/>
                  <c:y val="-7.1222267088408824E-3"/>
                </c:manualLayout>
              </c:layout>
              <c:dLblPos val="ctr"/>
              <c:showLegendKey val="0"/>
              <c:showVal val="1"/>
              <c:showCatName val="0"/>
              <c:showSerName val="0"/>
              <c:showPercent val="0"/>
              <c:showBubbleSize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ext xmlns:c16="http://schemas.microsoft.com/office/drawing/2014/chart" uri="{C3380CC4-5D6E-409C-BE32-E72D297353CC}">
                  <c16:uniqueId val="{0000000A-7139-4602-919A-351A2DB4EEB4}"/>
                </c:ext>
              </c:extLst>
            </c:dLbl>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ctr"/>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Sheet1!$B$1:$E$1</c:f>
              <c:strCache>
                <c:ptCount val="4"/>
                <c:pt idx="0">
                  <c:v>Ensure Compliance/Minimize Risks
(n  = 45)</c:v>
                </c:pt>
                <c:pt idx="1">
                  <c:v>Excel in Customer (or Citizen) Experience
(n = 84)</c:v>
                </c:pt>
                <c:pt idx="2">
                  <c:v>Generate Revenue
(n = 75)</c:v>
                </c:pt>
                <c:pt idx="3">
                  <c:v>Improve Operating Margins
(n= 71)</c:v>
                </c:pt>
              </c:strCache>
            </c:strRef>
          </c:cat>
          <c:val>
            <c:numRef>
              <c:f>Sheet1!$B$4:$E$4</c:f>
              <c:numCache>
                <c:formatCode>0%</c:formatCode>
                <c:ptCount val="4"/>
                <c:pt idx="0">
                  <c:v>0.35555999999999999</c:v>
                </c:pt>
                <c:pt idx="1">
                  <c:v>0.30952000000000002</c:v>
                </c:pt>
                <c:pt idx="2">
                  <c:v>0.28000000000000003</c:v>
                </c:pt>
                <c:pt idx="3">
                  <c:v>0.19717999999999999</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B-7139-4602-919A-351A2DB4EEB4}"/>
            </c:ext>
          </c:extLst>
        </c:ser>
        <c:dLbls>
          <c:dLblPos val="ctr"/>
          <c:showLegendKey val="0"/>
          <c:showVal val="1"/>
          <c:showCatName val="0"/>
          <c:showSerName val="0"/>
          <c:showPercent val="0"/>
          <c:showBubbleSize val="0"/>
        </c:dLbls>
        <c:gapWidth val="50"/>
        <c:overlap val="100"/>
        <c:axId val="608107176"/>
        <c:axId val="605581384"/>
      </c:barChart>
      <c:catAx>
        <c:axId val="608107176"/>
        <c:scaling>
          <c:orientation val="maxMin"/>
        </c:scaling>
        <c:delete val="0"/>
        <c:axPos val="l"/>
        <c:numFmt formatCode="General" sourceLinked="1"/>
        <c:majorTickMark val="none"/>
        <c:minorTickMark val="none"/>
        <c:tickLblPos val="low"/>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scaling>
        <c:delete val="1"/>
        <c:axPos val="b"/>
        <c:numFmt formatCode="0%" sourceLinked="1"/>
        <c:majorTickMark val="none"/>
        <c:minorTickMark val="none"/>
        <c:tickLblPos val="nextTo"/>
        <c:crossAx val="608107176"/>
        <c:crosses val="max"/>
        <c:crossBetween val="between"/>
        <c:majorUnit val="0.5"/>
      </c:valAx>
      <c:spPr>
        <a:noFill/>
        <a:ln>
          <a:noFill/>
        </a:ln>
        <a:effectLst/>
      </c:spPr>
    </c:plotArea>
    <c:legend>
      <c:legendPos val="t"/>
      <c:layout>
        <c:manualLayout>
          <c:xMode val="edge"/>
          <c:yMode val="edge"/>
          <c:x val="0"/>
          <c:y val="0"/>
          <c:w val="0.72583311068152412"/>
          <c:h val="6.0766482715301613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3750442791473E-2"/>
          <c:y val="9.7049371448567789E-2"/>
          <c:w val="0.9019815452755906"/>
          <c:h val="0.83783963842029785"/>
        </c:manualLayout>
      </c:layout>
      <c:scatterChart>
        <c:scatterStyle val="lineMarker"/>
        <c:varyColors val="0"/>
        <c:ser>
          <c:idx val="0"/>
          <c:order val="0"/>
          <c:tx>
            <c:strRef>
              <c:f>Sheet1!$B$1</c:f>
              <c:strCache>
                <c:ptCount val="1"/>
                <c:pt idx="0">
                  <c:v>Y-Values (P04)</c:v>
                </c:pt>
              </c:strCache>
            </c:strRef>
          </c:tx>
          <c:spPr>
            <a:ln w="38100" cap="rnd">
              <a:solidFill>
                <a:srgbClr val="002856"/>
              </a:solidFill>
              <a:round/>
            </a:ln>
            <a:effectLst/>
          </c:spPr>
          <c:marker>
            <c:symbol val="circle"/>
            <c:size val="5"/>
            <c:spPr>
              <a:solidFill>
                <a:srgbClr val="002856"/>
              </a:solidFill>
              <a:ln w="92075">
                <a:solidFill>
                  <a:srgbClr val="002856"/>
                </a:solidFill>
              </a:ln>
              <a:effectLst/>
            </c:spPr>
          </c:marker>
          <c:dLbls>
            <c:dLbl>
              <c:idx val="0"/>
              <c:layout>
                <c:manualLayout>
                  <c:x val="-4.2160885345119622E-2"/>
                  <c:y val="-8.6927569960786252E-2"/>
                </c:manualLayout>
              </c:layout>
              <c:tx>
                <c:rich>
                  <a:bodyPr/>
                  <a:lstStyle/>
                  <a:p>
                    <a:fld id="{F450F81C-75F8-45FA-9BD9-145DBEEE30B8}" type="CELLRANGE">
                      <a:rPr lang="en-US" dirty="0"/>
                      <a:pPr/>
                      <a:t>[CELLRANGE]</a:t>
                    </a:fld>
                    <a:endParaRPr lang="en-US"/>
                  </a:p>
                </c:rich>
              </c:tx>
              <c:showLegendKey val="0"/>
              <c:showVal val="0"/>
              <c:showCatName val="0"/>
              <c:showSerName val="0"/>
              <c:showPercent val="0"/>
              <c:showBubbleSize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dlblFieldTable/>
                  <c15:showDataLabelsRange val="1"/>
                </c:ext>
                <c:ext xmlns:c16="http://schemas.microsoft.com/office/drawing/2014/chart" uri="{C3380CC4-5D6E-409C-BE32-E72D297353CC}">
                  <c16:uniqueId val="{00000002-36D5-4F11-A928-18E9370166EE}"/>
                </c:ext>
              </c:extLst>
            </c:dLbl>
            <c:dLbl>
              <c:idx val="1"/>
              <c:layout>
                <c:manualLayout>
                  <c:x val="-4.5278660649772172E-2"/>
                  <c:y val="-9.838801219101096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rgbClr val="000000"/>
                        </a:solidFill>
                        <a:latin typeface="+mn-lt"/>
                        <a:ea typeface="+mn-ea"/>
                        <a:cs typeface="+mn-cs"/>
                      </a:defRPr>
                    </a:pPr>
                    <a:fld id="{F770D113-7022-41E9-BC79-6EDC5861C262}" type="CELLRANGE">
                      <a:rPr lang="en-US" dirty="0"/>
                      <a:pPr>
                        <a:defRPr>
                          <a:solidFill>
                            <a:srgbClr val="000000"/>
                          </a:solidFill>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layout>
                    <c:manualLayout>
                      <c:w val="8.2544711626037673E-2"/>
                      <c:h val="3.9745409577725474E-2"/>
                    </c:manualLayout>
                  </c15:layout>
                  <c15:dlblFieldTable/>
                  <c15:showDataLabelsRange val="1"/>
                </c:ext>
                <c:ext xmlns:c16="http://schemas.microsoft.com/office/drawing/2014/chart" uri="{C3380CC4-5D6E-409C-BE32-E72D297353CC}">
                  <c16:uniqueId val="{00000003-36D5-4F11-A928-18E9370166EE}"/>
                </c:ext>
              </c:extLst>
            </c:dLbl>
            <c:dLbl>
              <c:idx val="2"/>
              <c:layout>
                <c:manualLayout>
                  <c:x val="-3.5227540143262112E-2"/>
                  <c:y val="-8.9827637698745036E-2"/>
                </c:manualLayout>
              </c:layout>
              <c:tx>
                <c:rich>
                  <a:bodyPr/>
                  <a:lstStyle/>
                  <a:p>
                    <a:r>
                      <a:rPr lang="en-US"/>
                      <a:t>2025</a:t>
                    </a:r>
                  </a:p>
                </c:rich>
              </c:tx>
              <c:showLegendKey val="0"/>
              <c:showVal val="0"/>
              <c:showCatName val="0"/>
              <c:showSerName val="0"/>
              <c:showPercent val="0"/>
              <c:showBubbleSize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showDataLabelsRange val="1"/>
                </c:ext>
                <c:ext xmlns:c16="http://schemas.microsoft.com/office/drawing/2014/chart" uri="{C3380CC4-5D6E-409C-BE32-E72D297353CC}">
                  <c16:uniqueId val="{00000004-36D5-4F11-A928-18E9370166EE}"/>
                </c:ext>
              </c:extLst>
            </c:dLbl>
            <c:dLbl>
              <c:idx val="3"/>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F25F-4CF7-88B0-4767E9A9233E}"/>
                </c:ext>
              </c:extLst>
            </c:dLbl>
            <c:dLbl>
              <c:idx val="4"/>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F25F-4CF7-88B0-4767E9A9233E}"/>
                </c:ext>
              </c:extLst>
            </c:dLbl>
            <c:dLbl>
              <c:idx val="5"/>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F25F-4CF7-88B0-4767E9A9233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showLeaderLines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CE6537A1-D6FC-4f65-9D91-7224C49458BB}">
                <c15:showDataLabelsRange val="1"/>
                <c15:showLeaderLines val="1"/>
                <c15:leaderLines>
                  <c:spPr>
                    <a:ln w="12700" cap="flat" cmpd="sng" algn="ctr">
                      <a:solidFill>
                        <a:srgbClr val="002856"/>
                      </a:solidFill>
                      <a:round/>
                    </a:ln>
                    <a:effectLst/>
                  </c:spPr>
                </c15:leaderLines>
              </c:ext>
            </c:extLst>
          </c:dLbls>
          <c:xVal>
            <c:numRef>
              <c:f>Sheet1!$A$2:$A$7</c:f>
              <c:numCache>
                <c:formatCode>0.00%</c:formatCode>
                <c:ptCount val="6"/>
                <c:pt idx="0">
                  <c:v>0.27138728323699401</c:v>
                </c:pt>
                <c:pt idx="1">
                  <c:v>0.40241210502892699</c:v>
                </c:pt>
                <c:pt idx="2">
                  <c:v>0.56675278396436501</c:v>
                </c:pt>
                <c:pt idx="3" formatCode="0.000%">
                  <c:v>0.27876000000000001</c:v>
                </c:pt>
                <c:pt idx="4" formatCode="0.000%">
                  <c:v>0.41266999999999998</c:v>
                </c:pt>
                <c:pt idx="5" formatCode="0.000%">
                  <c:v>0.58038000000000001</c:v>
                </c:pt>
              </c:numCache>
            </c:numRef>
          </c:xVal>
          <c:yVal>
            <c:numRef>
              <c:f>Sheet1!$B$2:$B$7</c:f>
              <c:numCache>
                <c:formatCode>0.00%</c:formatCode>
                <c:ptCount val="6"/>
                <c:pt idx="0">
                  <c:v>0.17962846911369701</c:v>
                </c:pt>
                <c:pt idx="1">
                  <c:v>0.24685560053981101</c:v>
                </c:pt>
                <c:pt idx="2">
                  <c:v>0.32842057761732901</c:v>
                </c:pt>
              </c:numCache>
            </c:numRef>
          </c:yVal>
          <c:smooth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02D57815-91ED-43cb-92C2-25804820EDAC}">
              <c15:datalabelsRange>
                <c15:f>Sheet1!$D$2:$D$7</c15:f>
                <c15:dlblRangeCache>
                  <c:ptCount val="6"/>
                  <c:pt idx="0">
                    <c:v>2021</c:v>
                  </c:pt>
                  <c:pt idx="1">
                    <c:v>2023</c:v>
                  </c:pt>
                  <c:pt idx="2">
                    <c:v>2025</c:v>
                  </c:pt>
                  <c:pt idx="3">
                    <c:v>2021</c:v>
                  </c:pt>
                  <c:pt idx="4">
                    <c:v>2023</c:v>
                  </c:pt>
                  <c:pt idx="5">
                    <c:v>2025</c:v>
                  </c:pt>
                </c15:dlblRangeCache>
              </c15:datalabelsRange>
            </c:ext>
            <c:ext xmlns:c16="http://schemas.microsoft.com/office/drawing/2014/chart" uri="{C3380CC4-5D6E-409C-BE32-E72D297353CC}">
              <c16:uniqueId val="{00000000-36D5-4F11-A928-18E9370166EE}"/>
            </c:ext>
          </c:extLst>
        </c:ser>
        <c:ser>
          <c:idx val="1"/>
          <c:order val="1"/>
          <c:tx>
            <c:strRef>
              <c:f>Sheet1!$C$1</c:f>
              <c:strCache>
                <c:ptCount val="1"/>
                <c:pt idx="0">
                  <c:v>Column3</c:v>
                </c:pt>
              </c:strCache>
            </c:strRef>
          </c:tx>
          <c:spPr>
            <a:ln w="38100" cap="rnd">
              <a:solidFill>
                <a:srgbClr val="009AD7"/>
              </a:solidFill>
              <a:round/>
            </a:ln>
            <a:effectLst/>
          </c:spPr>
          <c:marker>
            <c:symbol val="circle"/>
            <c:size val="5"/>
            <c:spPr>
              <a:solidFill>
                <a:srgbClr val="009AD7"/>
              </a:solidFill>
              <a:ln w="92075">
                <a:solidFill>
                  <a:srgbClr val="009AD7"/>
                </a:solidFill>
              </a:ln>
              <a:effectLst/>
            </c:spPr>
          </c:marker>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F25F-4CF7-88B0-4767E9A9233E}"/>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F25F-4CF7-88B0-4767E9A9233E}"/>
                </c:ext>
              </c:extLst>
            </c:dLbl>
            <c:dLbl>
              <c:idx val="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F25F-4CF7-88B0-4767E9A9233E}"/>
                </c:ext>
              </c:extLst>
            </c:dLbl>
            <c:dLbl>
              <c:idx val="3"/>
              <c:layout>
                <c:manualLayout>
                  <c:x val="-5.6068095385061536E-17"/>
                  <c:y val="7.387400313722145E-2"/>
                </c:manualLayout>
              </c:layout>
              <c:tx>
                <c:rich>
                  <a:bodyPr/>
                  <a:lstStyle/>
                  <a:p>
                    <a:fld id="{21142F54-BBA3-4A00-837F-8272702BA2C1}" type="CELLRANGE">
                      <a:rPr lang="en-US"/>
                      <a:pPr/>
                      <a:t>[CELLRANGE]</a:t>
                    </a:fld>
                    <a:endParaRPr lang="en-US"/>
                  </a:p>
                </c:rich>
              </c:tx>
              <c:showLegendKey val="0"/>
              <c:showVal val="0"/>
              <c:showCatName val="0"/>
              <c:showSerName val="0"/>
              <c:showPercent val="0"/>
              <c:showBubbleSize val="0"/>
              <c:extLst xmlns:c16="http://schemas.microsoft.com/office/drawing/2014/chart" xmlns:c15="http://schemas.microsoft.com/office/drawing/2012/chart" xmlns:c16r3="http://schemas.microsoft.com/office/drawing/2017/03/chart" xmlns:c14="http://schemas.microsoft.com/office/drawing/2007/8/2/chart" xmlns:mc="http://schemas.openxmlformats.org/markup-compatibility/2006">
                <c:ext xmlns:c15="http://schemas.microsoft.com/office/drawing/2012/chart" uri="{CE6537A1-D6FC-4f65-9D91-7224C49458BB}">
                  <c15:dlblFieldTable/>
                  <c15:showDataLabelsRange val="1"/>
                </c:ext>
                <c:ext xmlns:c16="http://schemas.microsoft.com/office/drawing/2014/chart" uri="{C3380CC4-5D6E-409C-BE32-E72D297353CC}">
                  <c16:uniqueId val="{00000006-F25F-4CF7-88B0-4767E9A9233E}"/>
                </c:ext>
              </c:extLst>
            </c:dLbl>
            <c:dLbl>
              <c:idx val="4"/>
              <c:layout>
                <c:manualLayout>
                  <c:x val="6.1165901551073348E-3"/>
                  <c:y val="8.0909622483623489E-2"/>
                </c:manualLayout>
              </c:layout>
              <c:tx>
                <c:rich>
                  <a:bodyPr/>
                  <a:lstStyle/>
                  <a:p>
                    <a:fld id="{90EEE1B2-C08F-45C9-8596-6DF01A08D59E}" type="CELLRANGE">
                      <a:rPr lang="en-US"/>
                      <a:pPr/>
                      <a:t>[CELLRANGE]</a:t>
                    </a:fld>
                    <a:endParaRPr lang="en-US"/>
                  </a:p>
                </c:rich>
              </c:tx>
              <c:showLegendKey val="0"/>
              <c:showVal val="0"/>
              <c:showCatName val="0"/>
              <c:showSerName val="0"/>
              <c:showPercent val="0"/>
              <c:showBubbleSize val="0"/>
              <c:extLst xmlns:c16="http://schemas.microsoft.com/office/drawing/2014/chart" xmlns:c15="http://schemas.microsoft.com/office/drawing/2012/chart" xmlns:c16r3="http://schemas.microsoft.com/office/drawing/2017/03/chart" xmlns:c14="http://schemas.microsoft.com/office/drawing/2007/8/2/chart" xmlns:mc="http://schemas.openxmlformats.org/markup-compatibility/2006">
                <c:ext xmlns:c15="http://schemas.microsoft.com/office/drawing/2012/chart" uri="{CE6537A1-D6FC-4f65-9D91-7224C49458BB}">
                  <c15:dlblFieldTable/>
                  <c15:showDataLabelsRange val="1"/>
                </c:ext>
                <c:ext xmlns:c16="http://schemas.microsoft.com/office/drawing/2014/chart" uri="{C3380CC4-5D6E-409C-BE32-E72D297353CC}">
                  <c16:uniqueId val="{0000000D-F25F-4CF7-88B0-4767E9A9233E}"/>
                </c:ext>
              </c:extLst>
            </c:dLbl>
            <c:dLbl>
              <c:idx val="5"/>
              <c:layout>
                <c:manualLayout>
                  <c:x val="-1.5291475387768337E-2"/>
                  <c:y val="0.1547836256208448"/>
                </c:manualLayout>
              </c:layout>
              <c:tx>
                <c:rich>
                  <a:bodyPr/>
                  <a:lstStyle/>
                  <a:p>
                    <a:fld id="{518B1582-D73D-4E81-BC16-E01E8035ADBC}" type="CELLRANGE">
                      <a:rPr lang="en-US"/>
                      <a:pPr/>
                      <a:t>[CELLRANGE]</a:t>
                    </a:fld>
                    <a:endParaRPr lang="en-US"/>
                  </a:p>
                </c:rich>
              </c:tx>
              <c:showLegendKey val="0"/>
              <c:showVal val="0"/>
              <c:showCatName val="0"/>
              <c:showSerName val="0"/>
              <c:showPercent val="0"/>
              <c:showBubbleSize val="0"/>
              <c:extLst xmlns:c16="http://schemas.microsoft.com/office/drawing/2014/chart" xmlns:c15="http://schemas.microsoft.com/office/drawing/2012/chart" xmlns:c16r3="http://schemas.microsoft.com/office/drawing/2017/03/chart" xmlns:c14="http://schemas.microsoft.com/office/drawing/2007/8/2/chart" xmlns:mc="http://schemas.openxmlformats.org/markup-compatibility/2006">
                <c:ext xmlns:c15="http://schemas.microsoft.com/office/drawing/2012/chart" uri="{CE6537A1-D6FC-4f65-9D91-7224C49458BB}">
                  <c15:dlblFieldTable/>
                  <c15:showDataLabelsRange val="1"/>
                </c:ext>
                <c:ext xmlns:c16="http://schemas.microsoft.com/office/drawing/2014/chart" uri="{C3380CC4-5D6E-409C-BE32-E72D297353CC}">
                  <c16:uniqueId val="{0000000E-F25F-4CF7-88B0-4767E9A9233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xmlns:c16="http://schemas.microsoft.com/office/drawing/2014/chart" xmlns:c15="http://schemas.microsoft.com/office/drawing/2012/chart" xmlns:c16r3="http://schemas.microsoft.com/office/drawing/2017/03/chart" xmlns:c14="http://schemas.microsoft.com/office/drawing/2007/8/2/chart" xmlns:mc="http://schemas.openxmlformats.org/markup-compatibility/2006">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Sheet1!$A$2:$A$7</c:f>
              <c:numCache>
                <c:formatCode>0.00%</c:formatCode>
                <c:ptCount val="6"/>
                <c:pt idx="0">
                  <c:v>0.27138728323699401</c:v>
                </c:pt>
                <c:pt idx="1">
                  <c:v>0.40241210502892699</c:v>
                </c:pt>
                <c:pt idx="2">
                  <c:v>0.56675278396436501</c:v>
                </c:pt>
                <c:pt idx="3" formatCode="0.000%">
                  <c:v>0.27876000000000001</c:v>
                </c:pt>
                <c:pt idx="4" formatCode="0.000%">
                  <c:v>0.41266999999999998</c:v>
                </c:pt>
                <c:pt idx="5" formatCode="0.000%">
                  <c:v>0.58038000000000001</c:v>
                </c:pt>
              </c:numCache>
            </c:numRef>
          </c:xVal>
          <c:yVal>
            <c:numRef>
              <c:f>Sheet1!$C$2:$C$7</c:f>
              <c:numCache>
                <c:formatCode>General</c:formatCode>
                <c:ptCount val="6"/>
                <c:pt idx="3" formatCode="0.000%">
                  <c:v>0.17165</c:v>
                </c:pt>
                <c:pt idx="4" formatCode="0.000%">
                  <c:v>0.26118000000000002</c:v>
                </c:pt>
                <c:pt idx="5" formatCode="0.000%">
                  <c:v>0.36548999999999998</c:v>
                </c:pt>
              </c:numCache>
            </c:numRef>
          </c:yVal>
          <c:smooth val="0"/>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5="http://schemas.microsoft.com/office/drawing/2012/chart" uri="{02D57815-91ED-43cb-92C2-25804820EDAC}">
              <c15:datalabelsRange>
                <c15:f>Sheet1!$D$2:$D$7</c15:f>
                <c15:dlblRangeCache>
                  <c:ptCount val="6"/>
                  <c:pt idx="0">
                    <c:v>2021</c:v>
                  </c:pt>
                  <c:pt idx="1">
                    <c:v>2023</c:v>
                  </c:pt>
                  <c:pt idx="2">
                    <c:v>2025</c:v>
                  </c:pt>
                  <c:pt idx="3">
                    <c:v>2021</c:v>
                  </c:pt>
                  <c:pt idx="4">
                    <c:v>2023</c:v>
                  </c:pt>
                  <c:pt idx="5">
                    <c:v>2025</c:v>
                  </c:pt>
                </c15:dlblRangeCache>
              </c15:datalabelsRange>
            </c:ext>
            <c:ext xmlns:c16="http://schemas.microsoft.com/office/drawing/2014/chart" uri="{C3380CC4-5D6E-409C-BE32-E72D297353CC}">
              <c16:uniqueId val="{00000019-652B-47C4-A95E-DF026A403F1A}"/>
            </c:ext>
          </c:extLst>
        </c:ser>
        <c:dLbls>
          <c:showLegendKey val="0"/>
          <c:showVal val="0"/>
          <c:showCatName val="0"/>
          <c:showSerName val="0"/>
          <c:showPercent val="0"/>
          <c:showBubbleSize val="0"/>
        </c:dLbls>
        <c:axId val="695978688"/>
        <c:axId val="695979016"/>
      </c:scatterChart>
      <c:valAx>
        <c:axId val="695978688"/>
        <c:scaling>
          <c:orientation val="minMax"/>
          <c:max val="1"/>
        </c:scaling>
        <c:delete val="0"/>
        <c:axPos val="b"/>
        <c:majorGridlines>
          <c:spPr>
            <a:ln w="25400" cap="flat" cmpd="sng" algn="ctr">
              <a:solidFill>
                <a:srgbClr val="6F7878"/>
              </a:solidFill>
              <a:round/>
            </a:ln>
            <a:effectLst/>
          </c:spPr>
        </c:majorGridlines>
        <c:minorGridlines>
          <c:spPr>
            <a:ln w="12700" cap="flat" cmpd="sng" algn="ctr">
              <a:solidFill>
                <a:srgbClr val="D3D3D3"/>
              </a:solidFill>
              <a:round/>
            </a:ln>
            <a:effectLst/>
          </c:spPr>
        </c:minorGridlines>
        <c:numFmt formatCode="0%" sourceLinked="0"/>
        <c:majorTickMark val="none"/>
        <c:minorTickMark val="none"/>
        <c:tickLblPos val="nextTo"/>
        <c:spPr>
          <a:noFill/>
          <a:ln w="25400" cap="flat" cmpd="sng" algn="ctr">
            <a:solidFill>
              <a:srgbClr val="6F7878"/>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95979016"/>
        <c:crosses val="autoZero"/>
        <c:crossBetween val="midCat"/>
        <c:majorUnit val="0.5"/>
      </c:valAx>
      <c:valAx>
        <c:axId val="695979016"/>
        <c:scaling>
          <c:orientation val="minMax"/>
          <c:max val="1"/>
        </c:scaling>
        <c:delete val="0"/>
        <c:axPos val="l"/>
        <c:majorGridlines>
          <c:spPr>
            <a:ln w="25400" cap="flat" cmpd="sng" algn="ctr">
              <a:solidFill>
                <a:srgbClr val="6F7878"/>
              </a:solidFill>
              <a:round/>
            </a:ln>
            <a:effectLst/>
          </c:spPr>
        </c:majorGridlines>
        <c:minorGridlines>
          <c:spPr>
            <a:ln w="12700" cap="flat" cmpd="sng" algn="ctr">
              <a:solidFill>
                <a:srgbClr val="D3D3D3"/>
              </a:solidFill>
              <a:round/>
            </a:ln>
            <a:effectLst/>
          </c:spPr>
        </c:minorGridlines>
        <c:numFmt formatCode="0%" sourceLinked="0"/>
        <c:majorTickMark val="none"/>
        <c:minorTickMark val="none"/>
        <c:tickLblPos val="nextTo"/>
        <c:spPr>
          <a:noFill/>
          <a:ln w="25400" cap="flat" cmpd="sng" algn="ctr">
            <a:solidFill>
              <a:srgbClr val="6F7878"/>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695978688"/>
        <c:crosses val="autoZero"/>
        <c:crossBetween val="midCat"/>
        <c:majorUnit val="0.5"/>
      </c:valAx>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5="http://schemas.microsoft.com/office/drawing/2012/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589056524700092E-2"/>
          <c:y val="0.2416582576522032"/>
          <c:w val="0.92045803623830869"/>
          <c:h val="0.69707137493641447"/>
        </c:manualLayout>
      </c:layout>
      <c:barChart>
        <c:barDir val="col"/>
        <c:grouping val="clustered"/>
        <c:varyColors val="0"/>
        <c:ser>
          <c:idx val="0"/>
          <c:order val="0"/>
          <c:tx>
            <c:strRef>
              <c:f>Sheet1!$B$1</c:f>
              <c:strCache>
                <c:ptCount val="1"/>
                <c:pt idx="0">
                  <c:v>Column1</c:v>
                </c:pt>
              </c:strCache>
            </c:strRef>
          </c:tx>
          <c:spPr>
            <a:solidFill>
              <a:srgbClr val="002856"/>
            </a:solidFill>
            <a:ln>
              <a:noFill/>
            </a:ln>
            <a:effectLst/>
          </c:spPr>
          <c:invertIfNegative val="0"/>
          <c:dPt>
            <c:idx val="0"/>
            <c:invertIfNegative val="0"/>
            <c:bubble3D val="0"/>
            <c:spPr>
              <a:solidFill>
                <a:srgbClr val="009AD7"/>
              </a:solidFill>
              <a:ln>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C-A7E2-401A-932B-D661E46916B9}"/>
              </c:ext>
            </c:extLst>
          </c:dPt>
          <c:dPt>
            <c:idx val="1"/>
            <c:invertIfNegative val="0"/>
            <c:bubble3D val="0"/>
            <c:spPr>
              <a:solidFill>
                <a:srgbClr val="009AD7"/>
              </a:solidFill>
              <a:ln>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D093-43CC-A24D-F001FB35B231}"/>
              </c:ext>
            </c:extLst>
          </c:dPt>
          <c:dPt>
            <c:idx val="2"/>
            <c:invertIfNegative val="0"/>
            <c:bubble3D val="0"/>
            <c:spPr>
              <a:solidFill>
                <a:schemeClr val="accent3">
                  <a:lumMod val="60000"/>
                  <a:lumOff val="40000"/>
                </a:schemeClr>
              </a:solidFill>
              <a:ln>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D093-43CC-A24D-F001FB35B231}"/>
              </c:ext>
            </c:extLst>
          </c:dPt>
          <c:dPt>
            <c:idx val="3"/>
            <c:invertIfNegative val="0"/>
            <c:bubble3D val="0"/>
            <c:spPr>
              <a:solidFill>
                <a:srgbClr val="002856"/>
              </a:solidFill>
              <a:ln>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D093-43CC-A24D-F001FB35B231}"/>
              </c:ext>
            </c:extLst>
          </c:dPt>
          <c:dPt>
            <c:idx val="4"/>
            <c:invertIfNegative val="0"/>
            <c:bubble3D val="0"/>
            <c:spPr>
              <a:solidFill>
                <a:srgbClr val="002856"/>
              </a:solidFill>
              <a:ln>
                <a:noFill/>
              </a:ln>
              <a:effectLst/>
            </c:spPr>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D093-43CC-A24D-F001FB35B231}"/>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Far Behind</c:v>
                </c:pt>
                <c:pt idx="1">
                  <c:v>Behind</c:v>
                </c:pt>
                <c:pt idx="2">
                  <c:v>About the Same</c:v>
                </c:pt>
                <c:pt idx="3">
                  <c:v>Ahead</c:v>
                </c:pt>
                <c:pt idx="4">
                  <c:v>Far Ahead</c:v>
                </c:pt>
              </c:strCache>
            </c:strRef>
          </c:cat>
          <c:val>
            <c:numRef>
              <c:f>Sheet1!$B$2:$B$6</c:f>
              <c:numCache>
                <c:formatCode>0%</c:formatCode>
                <c:ptCount val="5"/>
                <c:pt idx="0">
                  <c:v>2.7519999999999999E-2</c:v>
                </c:pt>
                <c:pt idx="1">
                  <c:v>0.17430999999999999</c:v>
                </c:pt>
                <c:pt idx="2">
                  <c:v>0.33944999999999997</c:v>
                </c:pt>
                <c:pt idx="3">
                  <c:v>0.35780000000000001</c:v>
                </c:pt>
                <c:pt idx="4">
                  <c:v>0.10092</c:v>
                </c:pt>
              </c:numCache>
            </c:numRef>
          </c:val>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C-D093-43CC-A24D-F001FB35B231}"/>
            </c:ext>
          </c:extLst>
        </c:ser>
        <c:dLbls>
          <c:showLegendKey val="0"/>
          <c:showVal val="0"/>
          <c:showCatName val="0"/>
          <c:showSerName val="0"/>
          <c:showPercent val="0"/>
          <c:showBubbleSize val="0"/>
        </c:dLbls>
        <c:gapWidth val="0"/>
        <c:overlap val="-27"/>
        <c:axId val="389230448"/>
        <c:axId val="389230776"/>
      </c:barChart>
      <c:catAx>
        <c:axId val="389230448"/>
        <c:scaling>
          <c:orientation val="minMax"/>
        </c:scaling>
        <c:delete val="0"/>
        <c:axPos val="b"/>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89230776"/>
        <c:crossesAt val="0"/>
        <c:auto val="1"/>
        <c:lblAlgn val="ctr"/>
        <c:lblOffset val="100"/>
        <c:noMultiLvlLbl val="0"/>
      </c:catAx>
      <c:valAx>
        <c:axId val="389230776"/>
        <c:scaling>
          <c:orientation val="minMax"/>
          <c:max val="0.5"/>
          <c:min val="0"/>
        </c:scaling>
        <c:delete val="0"/>
        <c:axPos val="l"/>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89230448"/>
        <c:crosses val="autoZero"/>
        <c:crossBetween val="between"/>
        <c:majorUnit val="0.25"/>
      </c:valAx>
      <c:spPr>
        <a:noFill/>
        <a:ln w="25400">
          <a:noFill/>
        </a:ln>
        <a:effectLst/>
      </c:spPr>
    </c:plotArea>
    <c:plotVisOnly val="1"/>
    <c:dispBlanksAs val="gap"/>
    <c:extLst xmlns:c16r3="http://schemas.microsoft.com/office/drawing/2017/03/chart" xmlns:c15="http://schemas.microsoft.com/office/drawing/2012/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123079098834874"/>
          <c:y val="2.0084139761978481E-2"/>
          <c:w val="0.42307943638361706"/>
          <c:h val="0.85231530337058381"/>
        </c:manualLayout>
      </c:layout>
      <c:barChart>
        <c:barDir val="bar"/>
        <c:grouping val="clustered"/>
        <c:varyColors val="0"/>
        <c:ser>
          <c:idx val="0"/>
          <c:order val="0"/>
          <c:tx>
            <c:strRef>
              <c:f>Sheet1!$A$2</c:f>
              <c:strCache>
                <c:ptCount val="1"/>
                <c:pt idx="0">
                  <c:v>Activity should Be CIO's Responsibility</c:v>
                </c:pt>
              </c:strCache>
            </c:strRef>
          </c:tx>
          <c:spPr>
            <a:solidFill>
              <a:srgbClr val="002856"/>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Lead business areas’ digital transformation initiatives</c:v>
                </c:pt>
                <c:pt idx="1">
                  <c:v>Build digital business strategies for business areas</c:v>
                </c:pt>
                <c:pt idx="2">
                  <c:v>Foster technology-enabled innovation in business areas</c:v>
                </c:pt>
                <c:pt idx="3">
                  <c:v>Monetize business areas’ data or technology capabilities</c:v>
                </c:pt>
                <c:pt idx="4">
                  <c:v>Improve the digital employee experience in business areas</c:v>
                </c:pt>
                <c:pt idx="5">
                  <c:v>Improve the digital customer or citizen experience</c:v>
                </c:pt>
              </c:strCache>
            </c:strRef>
          </c:cat>
          <c:val>
            <c:numRef>
              <c:f>Sheet1!$B$2:$G$2</c:f>
              <c:numCache>
                <c:formatCode>0.000%</c:formatCode>
                <c:ptCount val="6"/>
                <c:pt idx="0">
                  <c:v>0.78181999999999996</c:v>
                </c:pt>
                <c:pt idx="1">
                  <c:v>0.70909</c:v>
                </c:pt>
                <c:pt idx="2">
                  <c:v>0.96364000000000005</c:v>
                </c:pt>
                <c:pt idx="3">
                  <c:v>0.75455000000000005</c:v>
                </c:pt>
                <c:pt idx="4">
                  <c:v>0.95455000000000001</c:v>
                </c:pt>
                <c:pt idx="5">
                  <c:v>0.95455000000000001</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0-1B1B-4485-AE25-35BA1566BC99}"/>
            </c:ext>
          </c:extLst>
        </c:ser>
        <c:ser>
          <c:idx val="1"/>
          <c:order val="1"/>
          <c:tx>
            <c:strRef>
              <c:f>Sheet1!$A$3</c:f>
              <c:strCache>
                <c:ptCount val="1"/>
                <c:pt idx="0">
                  <c:v>Activity Should be Business Area Leader's Responsibility</c:v>
                </c:pt>
              </c:strCache>
            </c:strRef>
          </c:tx>
          <c:spPr>
            <a:solidFill>
              <a:srgbClr val="009AD7"/>
            </a:solidFill>
            <a:ln w="19939">
              <a:solidFill>
                <a:srgbClr val="FFFFFF"/>
              </a:solidFill>
            </a:ln>
            <a:effectLst/>
          </c:spPr>
          <c:invertIfNegative val="0"/>
          <c:dLbls>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mn-cs"/>
                  </a:defRPr>
                </a:pPr>
                <a:endParaRPr lang="en-US"/>
              </a:p>
            </c:txPr>
            <c:dLblPos val="outEnd"/>
            <c:showLegendKey val="0"/>
            <c:showVal val="1"/>
            <c:showCatName val="0"/>
            <c:showSerName val="0"/>
            <c:showPercent val="0"/>
            <c:showBubbleSize val="0"/>
            <c:showLeaderLines val="0"/>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Lead business areas’ digital transformation initiatives</c:v>
                </c:pt>
                <c:pt idx="1">
                  <c:v>Build digital business strategies for business areas</c:v>
                </c:pt>
                <c:pt idx="2">
                  <c:v>Foster technology-enabled innovation in business areas</c:v>
                </c:pt>
                <c:pt idx="3">
                  <c:v>Monetize business areas’ data or technology capabilities</c:v>
                </c:pt>
                <c:pt idx="4">
                  <c:v>Improve the digital employee experience in business areas</c:v>
                </c:pt>
                <c:pt idx="5">
                  <c:v>Improve the digital customer or citizen experience</c:v>
                </c:pt>
              </c:strCache>
            </c:strRef>
          </c:cat>
          <c:val>
            <c:numRef>
              <c:f>Sheet1!$B$3:$G$3</c:f>
              <c:numCache>
                <c:formatCode>0.000%</c:formatCode>
                <c:ptCount val="6"/>
                <c:pt idx="0">
                  <c:v>0.92727000000000004</c:v>
                </c:pt>
                <c:pt idx="1">
                  <c:v>0.93635999999999997</c:v>
                </c:pt>
                <c:pt idx="2">
                  <c:v>0.93635999999999997</c:v>
                </c:pt>
                <c:pt idx="3">
                  <c:v>0.90908999999999995</c:v>
                </c:pt>
                <c:pt idx="4">
                  <c:v>0.9</c:v>
                </c:pt>
                <c:pt idx="5">
                  <c:v>0.97272999999999998</c:v>
                </c:pt>
              </c:numCache>
            </c:numRef>
          </c:val>
          <c:extLst xmlns:c16="http://schemas.microsoft.com/office/drawing/2014/chart" xmlns:c15="http://schemas.microsoft.com/office/drawing/2012/chart" xmlns:c14="http://schemas.microsoft.com/office/drawing/2007/8/2/chart" xmlns:mc="http://schemas.openxmlformats.org/markup-compatibility/2006">
            <c:ext xmlns:c16="http://schemas.microsoft.com/office/drawing/2014/chart" uri="{C3380CC4-5D6E-409C-BE32-E72D297353CC}">
              <c16:uniqueId val="{00000001-1B1B-4485-AE25-35BA1566BC99}"/>
            </c:ext>
          </c:extLst>
        </c:ser>
        <c:dLbls>
          <c:dLblPos val="outEnd"/>
          <c:showLegendKey val="0"/>
          <c:showVal val="1"/>
          <c:showCatName val="0"/>
          <c:showSerName val="0"/>
          <c:showPercent val="0"/>
          <c:showBubbleSize val="0"/>
        </c:dLbls>
        <c:gapWidth val="50"/>
        <c:axId val="608107176"/>
        <c:axId val="605581384"/>
      </c:barChart>
      <c:catAx>
        <c:axId val="608107176"/>
        <c:scaling>
          <c:orientation val="maxMin"/>
        </c:scaling>
        <c:delete val="0"/>
        <c:axPos val="l"/>
        <c:numFmt formatCode="General" sourceLinked="1"/>
        <c:majorTickMark val="none"/>
        <c:minorTickMark val="none"/>
        <c:tickLblPos val="nextTo"/>
        <c:spPr>
          <a:noFill/>
          <a:ln w="19939" cap="flat" cmpd="sng" algn="ctr">
            <a:solidFill>
              <a:srgbClr val="6F7878"/>
            </a:solidFill>
            <a:round/>
          </a:ln>
          <a:effectLst/>
        </c:spPr>
        <c:txPr>
          <a:bodyPr rot="-60000000" spcFirstLastPara="1" vertOverflow="ellipsis" vert="horz" wrap="square" anchor="ctr" anchorCtr="1"/>
          <a:lstStyle/>
          <a:p>
            <a:pPr algn="r">
              <a:defRPr sz="1200" b="0" i="0" u="none" strike="noStrike" kern="1200" baseline="0">
                <a:solidFill>
                  <a:schemeClr val="tx1"/>
                </a:solidFill>
                <a:latin typeface="Arial" panose="020B0604020202020204" pitchFamily="34" charset="0"/>
                <a:ea typeface="+mn-ea"/>
                <a:cs typeface="+mn-cs"/>
              </a:defRPr>
            </a:pPr>
            <a:endParaRPr lang="en-US"/>
          </a:p>
        </c:txPr>
        <c:crossAx val="605581384"/>
        <c:crosses val="autoZero"/>
        <c:auto val="1"/>
        <c:lblAlgn val="ctr"/>
        <c:lblOffset val="100"/>
        <c:noMultiLvlLbl val="0"/>
      </c:catAx>
      <c:valAx>
        <c:axId val="605581384"/>
        <c:scaling>
          <c:orientation val="minMax"/>
          <c:max val="1"/>
        </c:scaling>
        <c:delete val="0"/>
        <c:axPos val="b"/>
        <c:numFmt formatCode="0%" sourceLinked="0"/>
        <c:majorTickMark val="none"/>
        <c:minorTickMark val="none"/>
        <c:tickLblPos val="nextTo"/>
        <c:spPr>
          <a:noFill/>
          <a:ln w="19939">
            <a:solidFill>
              <a:srgbClr val="6F7878"/>
            </a:solid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mn-cs"/>
              </a:defRPr>
            </a:pPr>
            <a:endParaRPr lang="en-US"/>
          </a:p>
        </c:txPr>
        <c:crossAx val="608107176"/>
        <c:crosses val="max"/>
        <c:crossBetween val="between"/>
        <c:majorUnit val="0.5"/>
      </c:valAx>
      <c:spPr>
        <a:noFill/>
        <a:ln>
          <a:noFill/>
        </a:ln>
        <a:effectLst/>
      </c:spPr>
    </c:plotArea>
    <c:legend>
      <c:legendPos val="tr"/>
      <c:layout>
        <c:manualLayout>
          <c:xMode val="edge"/>
          <c:yMode val="edge"/>
          <c:x val="0.81009828707548015"/>
          <c:y val="0"/>
          <c:w val="0.18990171292451993"/>
          <c:h val="0.3141631334544720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0.01852</cdr:x>
      <cdr:y>0.02876</cdr:y>
    </cdr:from>
    <cdr:to>
      <cdr:x>0.17073</cdr:x>
      <cdr:y>0.12585</cdr:y>
    </cdr:to>
    <cdr:sp macro="" textlink="">
      <cdr:nvSpPr>
        <cdr:cNvPr id="5" name="Rectangle 4">
          <a:extLst xmlns:a="http://schemas.openxmlformats.org/drawingml/2006/main">
            <a:ext uri="{FF2B5EF4-FFF2-40B4-BE49-F238E27FC236}">
              <a16:creationId xmlns:a16="http://schemas.microsoft.com/office/drawing/2014/main" id="{518AE93D-4CF7-40D6-A05F-C0FBD70B6D3B}"/>
            </a:ext>
          </a:extLst>
        </cdr:cNvPr>
        <cdr:cNvSpPr/>
      </cdr:nvSpPr>
      <cdr:spPr>
        <a:xfrm xmlns:a="http://schemas.openxmlformats.org/drawingml/2006/main">
          <a:off x="142689" y="94957"/>
          <a:ext cx="1172712" cy="320575"/>
        </a:xfrm>
        <a:prstGeom xmlns:a="http://schemas.openxmlformats.org/drawingml/2006/main" prst="rect">
          <a:avLst/>
        </a:prstGeom>
        <a:ln xmlns:a="http://schemas.openxmlformats.org/drawingml/2006/main">
          <a:solidFill>
            <a:srgbClr val="FF540A"/>
          </a:solidFill>
        </a:ln>
      </cdr:spPr>
      <cdr:style>
        <a:lnRef xmlns:a="http://schemas.openxmlformats.org/drawingml/2006/main" idx="2">
          <a:schemeClr val="dk1"/>
        </a:lnRef>
        <a:fillRef xmlns:a="http://schemas.openxmlformats.org/drawingml/2006/main" idx="1">
          <a:schemeClr val="lt1"/>
        </a:fillRef>
        <a:effectRef xmlns:a="http://schemas.openxmlformats.org/drawingml/2006/main" idx="0">
          <a:schemeClr val="dk1"/>
        </a:effectRef>
        <a:fontRef xmlns:a="http://schemas.openxmlformats.org/drawingml/2006/main" idx="minor">
          <a:schemeClr val="dk1"/>
        </a:fontRef>
      </cdr:style>
      <cdr:txBody>
        <a:bodyPr xmlns:a="http://schemas.openxmlformats.org/drawingml/2006/main"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dirty="0"/>
            <a:t>Average Change</a:t>
          </a:r>
        </a:p>
      </cdr:txBody>
    </cdr:sp>
  </cdr:relSizeAnchor>
  <cdr:relSizeAnchor xmlns:cdr="http://schemas.openxmlformats.org/drawingml/2006/chartDrawing">
    <cdr:from>
      <cdr:x>0.6905</cdr:x>
      <cdr:y>0.11088</cdr:y>
    </cdr:from>
    <cdr:to>
      <cdr:x>0.6905</cdr:x>
      <cdr:y>0.18424</cdr:y>
    </cdr:to>
    <cdr:sp macro="" textlink="">
      <cdr:nvSpPr>
        <cdr:cNvPr id="4" name="TextBox 3">
          <a:extLst xmlns:a="http://schemas.openxmlformats.org/drawingml/2006/main">
            <a:ext uri="{FF2B5EF4-FFF2-40B4-BE49-F238E27FC236}">
              <a16:creationId xmlns:a16="http://schemas.microsoft.com/office/drawing/2014/main" id="{8A505EC2-1C59-4506-B24C-4A2BDE67C3BA}"/>
            </a:ext>
          </a:extLst>
        </cdr:cNvPr>
        <cdr:cNvSpPr txBox="1"/>
      </cdr:nvSpPr>
      <cdr:spPr>
        <a:xfrm xmlns:a="http://schemas.openxmlformats.org/drawingml/2006/main">
          <a:off x="6005385" y="395416"/>
          <a:ext cx="65" cy="261610"/>
        </a:xfrm>
        <a:prstGeom xmlns:a="http://schemas.openxmlformats.org/drawingml/2006/main" prst="rect">
          <a:avLst/>
        </a:prstGeom>
        <a:noFill xmlns:a="http://schemas.openxmlformats.org/drawingml/2006/main"/>
      </cdr:spPr>
      <cdr:txBody>
        <a:bodyPr xmlns:a="http://schemas.openxmlformats.org/drawingml/2006/main" vertOverflow="clip" wrap="none" lIns="0" rIns="0" rtlCol="0">
          <a:spAutoFit/>
        </a:bodyPr>
        <a:lstStyle xmlns:a="http://schemas.openxmlformats.org/drawingml/2006/main"/>
        <a:p xmlns:a="http://schemas.openxmlformats.org/drawingml/2006/main">
          <a:pPr algn="l">
            <a:spcBef>
              <a:spcPts val="600"/>
            </a:spcBef>
          </a:pP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0.66999</cdr:x>
      <cdr:y>0.10167</cdr:y>
    </cdr:from>
    <cdr:to>
      <cdr:x>0.67069</cdr:x>
      <cdr:y>0.98699</cdr:y>
    </cdr:to>
    <cdr:cxnSp macro="">
      <cdr:nvCxnSpPr>
        <cdr:cNvPr id="8" name="Straight Connector 7">
          <a:extLst xmlns:a="http://schemas.openxmlformats.org/drawingml/2006/main">
            <a:ext uri="{FF2B5EF4-FFF2-40B4-BE49-F238E27FC236}">
              <a16:creationId xmlns:a16="http://schemas.microsoft.com/office/drawing/2014/main" id="{CD7F8056-CF5B-47A3-A45E-788F1DE26AFD}"/>
            </a:ext>
          </a:extLst>
        </cdr:cNvPr>
        <cdr:cNvCxnSpPr>
          <a:cxnSpLocks xmlns:a="http://schemas.openxmlformats.org/drawingml/2006/main"/>
        </cdr:cNvCxnSpPr>
      </cdr:nvCxnSpPr>
      <cdr:spPr>
        <a:xfrm xmlns:a="http://schemas.openxmlformats.org/drawingml/2006/main" flipV="1">
          <a:off x="7553838" y="472715"/>
          <a:ext cx="7892" cy="4116200"/>
        </a:xfrm>
        <a:prstGeom xmlns:a="http://schemas.openxmlformats.org/drawingml/2006/main" prst="line">
          <a:avLst/>
        </a:prstGeom>
        <a:ln xmlns:a="http://schemas.openxmlformats.org/drawingml/2006/main" w="25400">
          <a:solidFill>
            <a:srgbClr val="6F7878"/>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26B98C-713B-4B72-A4D4-019F5DA80C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270BE1-CA36-4E08-BA4E-AC3C07DBA5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62039D-F6B0-4B3D-87CD-5EA4BC8D3B27}" type="datetimeFigureOut">
              <a:rPr lang="en-US" smtClean="0"/>
              <a:t>2/9/2024</a:t>
            </a:fld>
            <a:endParaRPr lang="en-US"/>
          </a:p>
        </p:txBody>
      </p:sp>
      <p:sp>
        <p:nvSpPr>
          <p:cNvPr id="4" name="Footer Placeholder 3">
            <a:extLst>
              <a:ext uri="{FF2B5EF4-FFF2-40B4-BE49-F238E27FC236}">
                <a16:creationId xmlns:a16="http://schemas.microsoft.com/office/drawing/2014/main" id="{87346B8E-2606-4769-BF30-459644BE4B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BEC229D-172E-43E4-8A96-CF0E11D3DD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3B6B68-6C65-4B67-BFEC-C9B9E8911328}" type="slidenum">
              <a:rPr lang="en-US" smtClean="0"/>
              <a:t>‹#›</a:t>
            </a:fld>
            <a:endParaRPr lang="en-US"/>
          </a:p>
        </p:txBody>
      </p:sp>
    </p:spTree>
    <p:extLst>
      <p:ext uri="{BB962C8B-B14F-4D97-AF65-F5344CB8AC3E}">
        <p14:creationId xmlns:p14="http://schemas.microsoft.com/office/powerpoint/2010/main" val="1730898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246888" y="3134806"/>
            <a:ext cx="6373368" cy="569829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Image Placeholder 7">
            <a:extLst>
              <a:ext uri="{FF2B5EF4-FFF2-40B4-BE49-F238E27FC236}">
                <a16:creationId xmlns:a16="http://schemas.microsoft.com/office/drawing/2014/main" id="{EB9A72EB-8446-4162-8400-EAE51CA4B002}"/>
              </a:ext>
            </a:extLst>
          </p:cNvPr>
          <p:cNvSpPr>
            <a:spLocks noGrp="1" noRot="1" noChangeAspect="1"/>
          </p:cNvSpPr>
          <p:nvPr>
            <p:ph type="sldImg" idx="2"/>
          </p:nvPr>
        </p:nvSpPr>
        <p:spPr>
          <a:xfrm>
            <a:off x="1333500" y="658368"/>
            <a:ext cx="4191000" cy="2357438"/>
          </a:xfrm>
          <a:prstGeom prst="rect">
            <a:avLst/>
          </a:prstGeom>
          <a:noFill/>
          <a:ln w="12700">
            <a:solidFill>
              <a:prstClr val="black"/>
            </a:solidFill>
          </a:ln>
        </p:spPr>
        <p:txBody>
          <a:bodyPr vert="horz" lIns="91440" tIns="45720" rIns="91440" bIns="45720" rtlCol="0" anchor="ctr"/>
          <a:lstStyle/>
          <a:p>
            <a:endParaRPr lang="en-US"/>
          </a:p>
        </p:txBody>
      </p:sp>
      <p:sp>
        <p:nvSpPr>
          <p:cNvPr id="10" name="TextBox 9">
            <a:extLst>
              <a:ext uri="{FF2B5EF4-FFF2-40B4-BE49-F238E27FC236}">
                <a16:creationId xmlns:a16="http://schemas.microsoft.com/office/drawing/2014/main" id="{F59BBFC6-D472-4F66-A33B-98EEDC87B9D3}"/>
              </a:ext>
            </a:extLst>
          </p:cNvPr>
          <p:cNvSpPr txBox="1"/>
          <p:nvPr/>
        </p:nvSpPr>
        <p:spPr>
          <a:xfrm rot="16200000">
            <a:off x="-840060"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11" name="TextBox 10">
            <a:extLst>
              <a:ext uri="{FF2B5EF4-FFF2-40B4-BE49-F238E27FC236}">
                <a16:creationId xmlns:a16="http://schemas.microsoft.com/office/drawing/2014/main" id="{DA573FBF-EDF7-4974-B2B2-CF1E73B474F9}"/>
              </a:ext>
            </a:extLst>
          </p:cNvPr>
          <p:cNvSpPr txBox="1"/>
          <p:nvPr/>
        </p:nvSpPr>
        <p:spPr>
          <a:xfrm rot="5400000">
            <a:off x="5396148" y="1686780"/>
            <a:ext cx="2301912" cy="138499"/>
          </a:xfrm>
          <a:prstGeom prst="rect">
            <a:avLst/>
          </a:prstGeom>
          <a:noFill/>
        </p:spPr>
        <p:txBody>
          <a:bodyPr wrap="none" lIns="0" tIns="0" rIns="0" bIns="0" rtlCol="0" anchor="ctr" anchorCtr="0">
            <a:spAutoFit/>
          </a:bodyPr>
          <a:lstStyle/>
          <a:p>
            <a:pPr algn="ctr"/>
            <a:r>
              <a:rPr lang="en-US" sz="900">
                <a:solidFill>
                  <a:srgbClr val="C0C0C0"/>
                </a:solidFill>
              </a:rPr>
              <a:t>— NOT FOR EXTERNAL DISTRIBUTION —</a:t>
            </a:r>
          </a:p>
        </p:txBody>
      </p:sp>
      <p:sp>
        <p:nvSpPr>
          <p:cNvPr id="23" name="TextBox 22">
            <a:extLst>
              <a:ext uri="{FF2B5EF4-FFF2-40B4-BE49-F238E27FC236}">
                <a16:creationId xmlns:a16="http://schemas.microsoft.com/office/drawing/2014/main" id="{92C8F8D4-DFC9-4259-86F5-A4F987BA15DE}"/>
              </a:ext>
            </a:extLst>
          </p:cNvPr>
          <p:cNvSpPr txBox="1"/>
          <p:nvPr/>
        </p:nvSpPr>
        <p:spPr>
          <a:xfrm>
            <a:off x="246888" y="8887968"/>
            <a:ext cx="6290183" cy="184666"/>
          </a:xfrm>
          <a:prstGeom prst="rect">
            <a:avLst/>
          </a:prstGeom>
          <a:noFill/>
        </p:spPr>
        <p:txBody>
          <a:bodyPr wrap="none" lIns="0" tIns="0" rIns="0" bIns="0" rtlCol="0" anchor="b" anchorCtr="0">
            <a:spAutoFit/>
          </a:bodyPr>
          <a:lstStyle/>
          <a:p>
            <a:pPr marL="228600" indent="-228600"/>
            <a:fld id="{E1F39F5E-4058-4856-B2BD-0FDE5C1B6221}" type="slidenum">
              <a:rPr lang="en-US" sz="600" smtClean="0"/>
              <a:t>‹#›</a:t>
            </a:fld>
            <a:r>
              <a:rPr lang="en-US" sz="600"/>
              <a:t>	© 2023 Gartner, Inc. and/or its affiliates. All rights reserved. Gartner is a registered trademark of Gartner, Inc. or its affiliates.</a:t>
            </a:r>
            <a:br>
              <a:rPr lang="en-US" sz="600"/>
            </a:br>
            <a:r>
              <a:rPr lang="en-US" sz="600" b="1"/>
              <a:t>INTERNAL — FOR INTERNAL USE ONLY or RESTRICTED [CHOOSE ONE — DELETE AS APPROPRIATE]</a:t>
            </a:r>
            <a:r>
              <a:rPr lang="en-US" sz="600"/>
              <a:t> | Version X.X | Last updated [insert date format: DD Month YYYY]</a:t>
            </a:r>
          </a:p>
        </p:txBody>
      </p:sp>
      <p:sp>
        <p:nvSpPr>
          <p:cNvPr id="26" name="TextBox 25">
            <a:extLst>
              <a:ext uri="{FF2B5EF4-FFF2-40B4-BE49-F238E27FC236}">
                <a16:creationId xmlns:a16="http://schemas.microsoft.com/office/drawing/2014/main" id="{EF32A807-544A-4EBE-989F-ECAA016BF8D1}"/>
              </a:ext>
            </a:extLst>
          </p:cNvPr>
          <p:cNvSpPr txBox="1"/>
          <p:nvPr/>
        </p:nvSpPr>
        <p:spPr>
          <a:xfrm>
            <a:off x="246887" y="128016"/>
            <a:ext cx="6327648" cy="244682"/>
          </a:xfrm>
          <a:prstGeom prst="rect">
            <a:avLst/>
          </a:prstGeom>
          <a:noFill/>
        </p:spPr>
        <p:txBody>
          <a:bodyPr wrap="square" lIns="0" rtlCol="0">
            <a:spAutoFit/>
          </a:bodyPr>
          <a:lstStyle/>
          <a:p>
            <a:pPr>
              <a:lnSpc>
                <a:spcPct val="90000"/>
              </a:lnSpc>
            </a:pPr>
            <a:r>
              <a:rPr lang="en-US" sz="1100" b="1">
                <a:solidFill>
                  <a:schemeClr val="tx1"/>
                </a:solidFill>
              </a:rPr>
              <a:t>Presentation Title</a:t>
            </a:r>
          </a:p>
        </p:txBody>
      </p:sp>
    </p:spTree>
    <p:extLst>
      <p:ext uri="{BB962C8B-B14F-4D97-AF65-F5344CB8AC3E}">
        <p14:creationId xmlns:p14="http://schemas.microsoft.com/office/powerpoint/2010/main" val="922378356"/>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Aft>
        <a:spcPts val="600"/>
      </a:spcAft>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68: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
        <p:nvSpPr>
          <p:cNvPr id="1121" name="Google Shape;1121;p68:notes"/>
          <p:cNvSpPr/>
          <p:nvPr/>
        </p:nvSpPr>
        <p:spPr>
          <a:xfrm>
            <a:off x="3862389" y="655411"/>
            <a:ext cx="2618422" cy="420582"/>
          </a:xfrm>
          <a:prstGeom prst="rect">
            <a:avLst/>
          </a:prstGeom>
          <a:noFill/>
          <a:ln>
            <a:noFill/>
          </a:ln>
        </p:spPr>
        <p:txBody>
          <a:bodyPr spcFirstLastPara="1" wrap="square" lIns="65025" tIns="25375" rIns="65025" bIns="253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Presenter's Name</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Arial"/>
                <a:ea typeface="Arial"/>
                <a:cs typeface="Arial"/>
                <a:sym typeface="Arial"/>
              </a:rPr>
              <a:t>Presenter's Name</a:t>
            </a:r>
            <a:endParaRPr lang="en-US" sz="1400" b="0" i="0" u="none" strike="noStrike" cap="none" dirty="0">
              <a:solidFill>
                <a:srgbClr val="000000"/>
              </a:solidFill>
              <a:latin typeface="Arial"/>
              <a:ea typeface="Arial"/>
              <a:cs typeface="Arial"/>
              <a:sym typeface="Arial"/>
            </a:endParaRPr>
          </a:p>
        </p:txBody>
      </p:sp>
      <p:sp>
        <p:nvSpPr>
          <p:cNvPr id="1122" name="Google Shape;1122;p68: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60291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cs typeface="Arial"/>
            </a:endParaRPr>
          </a:p>
        </p:txBody>
      </p:sp>
    </p:spTree>
    <p:extLst>
      <p:ext uri="{BB962C8B-B14F-4D97-AF65-F5344CB8AC3E}">
        <p14:creationId xmlns:p14="http://schemas.microsoft.com/office/powerpoint/2010/main" val="1552349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7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p7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231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1513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3553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334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082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8: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28: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1: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31: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endParaRPr/>
          </a:p>
        </p:txBody>
      </p:sp>
    </p:spTree>
    <p:extLst>
      <p:ext uri="{BB962C8B-B14F-4D97-AF65-F5344CB8AC3E}">
        <p14:creationId xmlns:p14="http://schemas.microsoft.com/office/powerpoint/2010/main" val="294885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40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98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9: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39: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4564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6: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6: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6: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6: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dirty="0"/>
          </a:p>
        </p:txBody>
      </p:sp>
    </p:spTree>
    <p:extLst>
      <p:ext uri="{BB962C8B-B14F-4D97-AF65-F5344CB8AC3E}">
        <p14:creationId xmlns:p14="http://schemas.microsoft.com/office/powerpoint/2010/main" val="3951593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6: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26: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dirty="0"/>
          </a:p>
        </p:txBody>
      </p:sp>
    </p:spTree>
    <p:extLst>
      <p:ext uri="{BB962C8B-B14F-4D97-AF65-F5344CB8AC3E}">
        <p14:creationId xmlns:p14="http://schemas.microsoft.com/office/powerpoint/2010/main" val="2889229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3: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3: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3: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3: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146995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3: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3: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388021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3: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3: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294827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4839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33: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33: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810485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5050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31: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31: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400"/>
              <a:buFont typeface="Arial"/>
              <a:buNone/>
            </a:pPr>
            <a:r>
              <a:rPr lang="en-US" dirty="0"/>
              <a:t>This section details respondents’ capabilities for key technology management activities that align with the 5 categories represented on this Priorities Navigator (the PN). Each of the following slides asks respondents to rate themselves and their leadership team’s level of maturity from “novice” to “expert” for the bullets represented in the PN categories. This capability self-assessment is the second dimension of the CIO profile segmentation, in conjunction with the mindset.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3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3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4082261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3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60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2432485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3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2372866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34: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34: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dirty="0"/>
          </a:p>
        </p:txBody>
      </p:sp>
    </p:spTree>
    <p:extLst>
      <p:ext uri="{BB962C8B-B14F-4D97-AF65-F5344CB8AC3E}">
        <p14:creationId xmlns:p14="http://schemas.microsoft.com/office/powerpoint/2010/main" val="3698916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688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D9551-3EE0-41F9-836E-673CE0B6B856}"/>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384881C8-72C7-4D1B-BA07-46B022E2F4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4943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20406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769938"/>
            <a:ext cx="5178425" cy="291306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endParaRPr lang="en-US" dirty="0"/>
          </a:p>
        </p:txBody>
      </p:sp>
    </p:spTree>
    <p:extLst>
      <p:ext uri="{BB962C8B-B14F-4D97-AF65-F5344CB8AC3E}">
        <p14:creationId xmlns:p14="http://schemas.microsoft.com/office/powerpoint/2010/main" val="4133920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dirty="0"/>
          </a:p>
        </p:txBody>
      </p:sp>
    </p:spTree>
    <p:extLst>
      <p:ext uri="{BB962C8B-B14F-4D97-AF65-F5344CB8AC3E}">
        <p14:creationId xmlns:p14="http://schemas.microsoft.com/office/powerpoint/2010/main" val="3947906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72:notes"/>
          <p:cNvSpPr>
            <a:spLocks noGrp="1" noRot="1" noChangeAspect="1"/>
          </p:cNvSpPr>
          <p:nvPr>
            <p:ph type="sldImg" idx="2"/>
          </p:nvPr>
        </p:nvSpPr>
        <p:spPr>
          <a:xfrm>
            <a:off x="1031875" y="712788"/>
            <a:ext cx="4794250" cy="2697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72: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5:notes"/>
          <p:cNvSpPr>
            <a:spLocks noGrp="1" noRot="1" noChangeAspect="1"/>
          </p:cNvSpPr>
          <p:nvPr>
            <p:ph type="sldImg" idx="2"/>
          </p:nvPr>
        </p:nvSpPr>
        <p:spPr>
          <a:xfrm>
            <a:off x="704850" y="1247775"/>
            <a:ext cx="5727700" cy="3222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25: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600"/>
              </a:spcBef>
              <a:spcAft>
                <a:spcPts val="0"/>
              </a:spcAft>
              <a:buSzPts val="1400"/>
              <a:buNone/>
            </a:pPr>
            <a:endParaRPr lang="en-US" dirty="0"/>
          </a:p>
          <a:p>
            <a:pPr marL="0" lvl="0" indent="0" algn="l" rtl="0">
              <a:lnSpc>
                <a:spcPct val="90000"/>
              </a:lnSpc>
              <a:spcBef>
                <a:spcPts val="600"/>
              </a:spcBef>
              <a:spcAft>
                <a:spcPts val="0"/>
              </a:spcAft>
              <a:buSzPts val="1400"/>
              <a:buNone/>
            </a:pPr>
            <a:endParaRPr lang="en-US" dirty="0"/>
          </a:p>
          <a:p>
            <a:pPr marL="0" lvl="0" indent="0" algn="l" rtl="0">
              <a:lnSpc>
                <a:spcPct val="90000"/>
              </a:lnSpc>
              <a:spcBef>
                <a:spcPts val="600"/>
              </a:spcBef>
              <a:spcAft>
                <a:spcPts val="0"/>
              </a:spcAft>
              <a:buSzPts val="1400"/>
              <a:buNone/>
            </a:pPr>
            <a:endParaRPr lang="en-US" dirty="0"/>
          </a:p>
        </p:txBody>
      </p:sp>
    </p:spTree>
    <p:extLst>
      <p:ext uri="{BB962C8B-B14F-4D97-AF65-F5344CB8AC3E}">
        <p14:creationId xmlns:p14="http://schemas.microsoft.com/office/powerpoint/2010/main" val="302083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2019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3500" y="658813"/>
            <a:ext cx="4191000" cy="2357437"/>
          </a:xfrm>
        </p:spPr>
      </p:sp>
      <p:sp>
        <p:nvSpPr>
          <p:cNvPr id="3" name="Notes Placeholder 2"/>
          <p:cNvSpPr>
            <a:spLocks noGrp="1"/>
          </p:cNvSpPr>
          <p:nvPr>
            <p:ph type="body" idx="1"/>
          </p:nvPr>
        </p:nvSpPr>
        <p:spPr/>
        <p:txBody>
          <a:bodyPr/>
          <a:lstStyle/>
          <a:p>
            <a:pPr>
              <a:lnSpc>
                <a:spcPct val="100000"/>
              </a:lnSpc>
              <a:spcBef>
                <a:spcPts val="600"/>
              </a:spcBef>
              <a:spcAft>
                <a:spcPts val="0"/>
              </a:spcAft>
            </a:pPr>
            <a:r>
              <a:rPr lang="en-US" sz="1600" b="0" i="0" dirty="0">
                <a:cs typeface="Arial"/>
              </a:rPr>
              <a:t>Your agenda for 2024 is to become a franchiser who *co-owns* digital delivery with your CXOs. Encourage, educate, and equip business leaders and their teams to co-lead initiatives with shared commitment to resources, funding, and accountability for both business and technology outcomes. Bring business and technology staff together in fusion teams to co-deliver capabilities and simplify access to experts and technologies these teams need to be effective. Establish operating norms in conjunction with CXO partners and shift from a “command-and-control” form of governance to an adaptive model that puts CIOs in an orchestration roles to mitigate risks while retaining the benefits of greater business area involvement. This co-ownership approach is informed by your mindset and capabilities.</a:t>
            </a:r>
          </a:p>
          <a:p>
            <a:pPr>
              <a:lnSpc>
                <a:spcPct val="100000"/>
              </a:lnSpc>
              <a:spcBef>
                <a:spcPts val="600"/>
              </a:spcBef>
              <a:spcAft>
                <a:spcPts val="0"/>
              </a:spcAft>
            </a:pPr>
            <a:endParaRPr lang="en-US" sz="1600" b="0" i="0" dirty="0">
              <a:cs typeface="Arial"/>
            </a:endParaRPr>
          </a:p>
          <a:p>
            <a:pPr>
              <a:lnSpc>
                <a:spcPct val="100000"/>
              </a:lnSpc>
              <a:spcBef>
                <a:spcPts val="600"/>
              </a:spcBef>
              <a:spcAft>
                <a:spcPts val="0"/>
              </a:spcAft>
            </a:pPr>
            <a:endParaRPr lang="en-US" sz="1600" b="0" i="0" dirty="0">
              <a:cs typeface="Arial"/>
            </a:endParaRPr>
          </a:p>
        </p:txBody>
      </p:sp>
    </p:spTree>
    <p:extLst>
      <p:ext uri="{BB962C8B-B14F-4D97-AF65-F5344CB8AC3E}">
        <p14:creationId xmlns:p14="http://schemas.microsoft.com/office/powerpoint/2010/main" val="374375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7: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600"/>
              </a:spcAft>
              <a:buSzPts val="1400"/>
              <a:buNone/>
            </a:pPr>
            <a:endParaRPr dirty="0"/>
          </a:p>
        </p:txBody>
      </p:sp>
      <p:sp>
        <p:nvSpPr>
          <p:cNvPr id="472" name="Google Shape;472;p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7:notes"/>
          <p:cNvSpPr>
            <a:spLocks noGrp="1" noRot="1" noChangeAspect="1"/>
          </p:cNvSpPr>
          <p:nvPr>
            <p:ph type="sldImg" idx="2"/>
          </p:nvPr>
        </p:nvSpPr>
        <p:spPr>
          <a:xfrm>
            <a:off x="1333500" y="658813"/>
            <a:ext cx="4191000" cy="23574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7:notes"/>
          <p:cNvSpPr txBox="1">
            <a:spLocks noGrp="1"/>
          </p:cNvSpPr>
          <p:nvPr>
            <p:ph type="body" idx="1"/>
          </p:nvPr>
        </p:nvSpPr>
        <p:spPr>
          <a:xfrm>
            <a:off x="246888" y="3134806"/>
            <a:ext cx="6373368" cy="56982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3.xml"/><Relationship Id="rId5" Type="http://schemas.openxmlformats.org/officeDocument/2006/relationships/hyperlink" Target="https://www.gartner.com/technology/about/ombudsman/omb_guide2.jsp" TargetMode="External"/><Relationship Id="rId4" Type="http://schemas.openxmlformats.org/officeDocument/2006/relationships/hyperlink" Target="https://www.gartner.com/technology/about/policies/usage_policy.jsp#_blank" TargetMode="Externa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gartner.com/technology/about/policies/usage_policy.jsp" TargetMode="External"/><Relationship Id="rId2" Type="http://schemas.openxmlformats.org/officeDocument/2006/relationships/hyperlink" Target="https://www.gartner.com/en/about/policies/antitrust-guidelines" TargetMode="External"/><Relationship Id="rId1" Type="http://schemas.openxmlformats.org/officeDocument/2006/relationships/slideMaster" Target="../slideMasters/slideMaster6.xml"/><Relationship Id="rId4" Type="http://schemas.openxmlformats.org/officeDocument/2006/relationships/hyperlink" Target="https://www.gartner.com/technology/about/ombudsman/omb_guide2.jsp"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3" Type="http://schemas.openxmlformats.org/officeDocument/2006/relationships/hyperlink" Target="https://www.gartner.com/technology/about/policies/usage_policy.jsp#_blank" TargetMode="External"/><Relationship Id="rId2" Type="http://schemas.openxmlformats.org/officeDocument/2006/relationships/image" Target="../media/image10.png"/><Relationship Id="rId1" Type="http://schemas.openxmlformats.org/officeDocument/2006/relationships/slideMaster" Target="../slideMasters/slideMaster12.xml"/><Relationship Id="rId4" Type="http://schemas.openxmlformats.org/officeDocument/2006/relationships/hyperlink" Target="https://www.gartner.com/technology/about/ombudsman/omb_guide2.jsp" TargetMode="Externa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90906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99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marL="365760" indent="-365760">
              <a:buClrTx/>
              <a:buFont typeface="+mj-lt"/>
              <a:buAutoNum type="arabicPeriod"/>
              <a:defRPr>
                <a:solidFill>
                  <a:srgbClr val="979D9D"/>
                </a:solidFill>
              </a:defRPr>
            </a:lvl1pPr>
            <a:lvl2pPr marL="859536">
              <a:buClr>
                <a:srgbClr val="979D9D"/>
              </a:buClr>
              <a:defRPr>
                <a:solidFill>
                  <a:srgbClr val="979D9D"/>
                </a:solidFill>
              </a:defRPr>
            </a:lvl2pPr>
            <a:lvl3pPr marL="1298448">
              <a:buClr>
                <a:srgbClr val="979D9D"/>
              </a:buClr>
              <a:defRPr>
                <a:solidFill>
                  <a:srgbClr val="979D9D"/>
                </a:solidFill>
              </a:defRPr>
            </a:lvl3pPr>
            <a:lvl4pPr marL="1792224">
              <a:buClr>
                <a:srgbClr val="979D9D"/>
              </a:buClr>
              <a:defRPr>
                <a:solidFill>
                  <a:srgbClr val="979D9D"/>
                </a:solidFill>
              </a:defRPr>
            </a:lvl4pPr>
            <a:lvl5pPr marL="2231136">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2884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hasCustomPrompt="1"/>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244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457200" y="1527175"/>
            <a:ext cx="5499100" cy="44608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hasCustomPrompt="1"/>
          </p:nvPr>
        </p:nvSpPr>
        <p:spPr>
          <a:xfrm>
            <a:off x="6234113" y="1527175"/>
            <a:ext cx="5499100" cy="4460875"/>
          </a:xfrm>
        </p:spPr>
        <p:txBody>
          <a:bodyPr/>
          <a:lstStyle>
            <a:lvl1pPr>
              <a:buClrTx/>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7723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1"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5" hasCustomPrompt="1"/>
          </p:nvPr>
        </p:nvSpPr>
        <p:spPr bwMode="ltGray">
          <a:xfrm>
            <a:off x="457200" y="976313"/>
            <a:ext cx="11276013" cy="1047750"/>
          </a:xfr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hasCustomPrompt="1"/>
          </p:nvPr>
        </p:nvSpPr>
        <p:spPr>
          <a:xfrm>
            <a:off x="6234113" y="2193290"/>
            <a:ext cx="5499100" cy="3794760"/>
          </a:xfr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32887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E8D9AD6-0FE7-4371-839A-F97CD97F5DFF}"/>
              </a:ext>
            </a:extLst>
          </p:cNvPr>
          <p:cNvSpPr>
            <a:spLocks noGrp="1"/>
          </p:cNvSpPr>
          <p:nvPr>
            <p:ph type="body" sz="quarter" idx="10" hasCustomPrompt="1"/>
          </p:nvPr>
        </p:nvSpPr>
        <p:spPr/>
        <p:txBody>
          <a:bodyPr/>
          <a:lstStyle>
            <a:lvl1pPr marL="457200" indent="-457200">
              <a:buSzPct val="130000"/>
              <a:buFontTx/>
              <a:buBlip>
                <a:blip r:embed="rId2">
                  <a:extLst>
                    <a:ext uri="{96DAC541-7B7A-43D3-8B79-37D633B846F1}">
                      <asvg:svgBlip xmlns:asvg="http://schemas.microsoft.com/office/drawing/2016/SVG/main" r:embed="rId3"/>
                    </a:ext>
                  </a:extLst>
                </a:blip>
              </a:buBlip>
              <a:defRPr/>
            </a:lvl1pPr>
            <a:lvl2pPr marL="950976">
              <a:defRPr/>
            </a:lvl2pPr>
            <a:lvl3pPr marL="1389888">
              <a:defRPr/>
            </a:lvl3pPr>
            <a:lvl4pPr marL="1883664">
              <a:defRPr/>
            </a:lvl4pPr>
            <a:lvl5pPr marL="2322576">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1185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1" y="1527175"/>
            <a:ext cx="11276012" cy="4460875"/>
          </a:xfrm>
        </p:spPr>
        <p:txBody>
          <a:bodyPr>
            <a:noAutofit/>
          </a:bodyPr>
          <a:lstStyle>
            <a:lvl1pPr marL="0" indent="0">
              <a:buNone/>
              <a:defRPr sz="2800" b="1"/>
            </a:lvl1pPr>
            <a:lvl2pPr marL="457200" indent="-246888">
              <a:buClrTx/>
              <a:buSzPct val="100000"/>
              <a:buFont typeface="Arial" panose="020B0604020202020204" pitchFamily="34" charset="0"/>
              <a:buChar char="•"/>
              <a:defRPr sz="2400"/>
            </a:lvl2pPr>
            <a:lvl3pPr marL="932688" indent="-310896">
              <a:buFont typeface="Arial" panose="020B0604020202020204" pitchFamily="34" charset="0"/>
              <a:buChar char="–"/>
              <a:defRPr sz="2400"/>
            </a:lvl3pPr>
            <a:lvl4pPr marL="1371600" indent="-246888">
              <a:buSzPct val="100000"/>
              <a:buFont typeface="Arial" panose="020B0604020202020204" pitchFamily="34" charset="0"/>
              <a:buChar char="•"/>
              <a:defRPr sz="2400"/>
            </a:lvl4pPr>
            <a:lvl5pPr marL="1874520"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420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4460873"/>
          </a:xfrm>
        </p:spPr>
        <p:txBody>
          <a:bodyPr/>
          <a:lstStyle>
            <a:lvl1pPr marL="457200" indent="-457200">
              <a:buClr>
                <a:schemeClr val="tx2"/>
              </a:buClr>
              <a:buSzPct val="130000"/>
              <a:buFontTx/>
              <a:buBlip>
                <a:blip r:embed="rId2">
                  <a:extLst>
                    <a:ext uri="{96DAC541-7B7A-43D3-8B79-37D633B846F1}">
                      <asvg:svgBlip xmlns:asvg="http://schemas.microsoft.com/office/drawing/2016/SVG/main" r:embed="rId3"/>
                    </a:ext>
                  </a:extLst>
                </a:blip>
              </a:buBlip>
              <a:defRPr/>
            </a:lvl1pPr>
            <a:lvl2pPr marL="950976">
              <a:buClrTx/>
              <a:defRPr/>
            </a:lvl2pPr>
            <a:lvl3pPr marL="1389888">
              <a:buClrTx/>
              <a:defRPr/>
            </a:lvl3pPr>
            <a:lvl4pPr marL="1883664">
              <a:buClrTx/>
              <a:defRPr/>
            </a:lvl4pPr>
            <a:lvl5pPr marL="2322576">
              <a:buClrTx/>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a:solidFill>
                  <a:srgbClr val="6F7878"/>
                </a:solidFill>
              </a:rPr>
              <a:t>Access to Gartner research is subject to entitlement. For information, please contact your Gartner representative.</a:t>
            </a:r>
          </a:p>
        </p:txBody>
      </p:sp>
    </p:spTree>
    <p:extLst>
      <p:ext uri="{BB962C8B-B14F-4D97-AF65-F5344CB8AC3E}">
        <p14:creationId xmlns:p14="http://schemas.microsoft.com/office/powerpoint/2010/main" val="35849409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3251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1" hasCustomPrompt="1"/>
          </p:nvPr>
        </p:nvSpPr>
        <p:spPr bwMode="ltGray">
          <a:xfrm>
            <a:off x="457200" y="4778375"/>
            <a:ext cx="11276013" cy="1209675"/>
          </a:xfr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3843090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75"/>
            <a:ext cx="3336925" cy="4460875"/>
          </a:xfrm>
        </p:spPr>
        <p:txBody>
          <a:bodyPr>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246888">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CC79DA94-4E9A-445A-BBBE-92C436B37B59}"/>
              </a:ext>
            </a:extLst>
          </p:cNvPr>
          <p:cNvSpPr>
            <a:spLocks noGrp="1"/>
          </p:cNvSpPr>
          <p:nvPr>
            <p:ph type="body" sz="quarter" idx="17" hasCustomPrompt="1"/>
          </p:nvPr>
        </p:nvSpPr>
        <p:spPr>
          <a:xfrm>
            <a:off x="8396288" y="1527175"/>
            <a:ext cx="3336925" cy="4460875"/>
          </a:xfr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a:buChar char="–"/>
            </a:pPr>
            <a:r>
              <a:rPr lang="en-US"/>
              <a:t>Fifth level</a:t>
            </a:r>
          </a:p>
        </p:txBody>
      </p:sp>
    </p:spTree>
    <p:extLst>
      <p:ext uri="{BB962C8B-B14F-4D97-AF65-F5344CB8AC3E}">
        <p14:creationId xmlns:p14="http://schemas.microsoft.com/office/powerpoint/2010/main" val="16760436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indent="-320040">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75"/>
            <a:ext cx="3336925" cy="4460875"/>
          </a:xfrm>
          <a:solidFill>
            <a:srgbClr val="D3D3D3"/>
          </a:solidFill>
        </p:spPr>
        <p:txBody>
          <a:bodyPr lIns="182880" tIns="182880" rIns="91440" bIns="182880">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320040">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F7B06725-09F7-4703-BCE3-493A95404A76}"/>
              </a:ext>
            </a:extLst>
          </p:cNvPr>
          <p:cNvSpPr>
            <a:spLocks noGrp="1"/>
          </p:cNvSpPr>
          <p:nvPr>
            <p:ph type="body" sz="quarter" idx="17" hasCustomPrompt="1"/>
          </p:nvPr>
        </p:nvSpPr>
        <p:spPr>
          <a:xfrm>
            <a:off x="8396288" y="1527175"/>
            <a:ext cx="3336925" cy="4460875"/>
          </a:xfr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indent="-320040">
              <a:buChar char="–"/>
            </a:pPr>
            <a:r>
              <a:rPr lang="en-US"/>
              <a:t>Fifth level</a:t>
            </a:r>
          </a:p>
        </p:txBody>
      </p:sp>
    </p:spTree>
    <p:extLst>
      <p:ext uri="{BB962C8B-B14F-4D97-AF65-F5344CB8AC3E}">
        <p14:creationId xmlns:p14="http://schemas.microsoft.com/office/powerpoint/2010/main" val="67984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28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a:t>Title Center Layout</a:t>
            </a:r>
          </a:p>
        </p:txBody>
      </p:sp>
    </p:spTree>
    <p:extLst>
      <p:ext uri="{BB962C8B-B14F-4D97-AF65-F5344CB8AC3E}">
        <p14:creationId xmlns:p14="http://schemas.microsoft.com/office/powerpoint/2010/main" val="26017109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BD2D956-4F64-4FD7-99E8-2E4093BA6D37}"/>
              </a:ext>
            </a:extLst>
          </p:cNvPr>
          <p:cNvSpPr>
            <a:spLocks noGrp="1"/>
          </p:cNvSpPr>
          <p:nvPr>
            <p:ph type="body" sz="quarter" idx="10"/>
          </p:nvPr>
        </p:nvSpPr>
        <p:spPr>
          <a:xfrm>
            <a:off x="457200" y="2985802"/>
            <a:ext cx="11276013" cy="443198"/>
          </a:xfr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07009268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a:t>Divider Slide</a:t>
            </a:r>
            <a:br>
              <a:rPr lang="en-US"/>
            </a:br>
            <a:r>
              <a:rPr lang="en-US"/>
              <a:t>30 Characters</a:t>
            </a:r>
            <a:br>
              <a:rPr lang="en-US"/>
            </a:br>
            <a:r>
              <a:rPr lang="en-US"/>
              <a:t>Lorem Ipsum</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9878286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Divider_Sk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0626985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639097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26570304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9367022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41046526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457200" y="5485384"/>
            <a:ext cx="606014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a:t>Quote attribution placeholder</a:t>
            </a:r>
          </a:p>
        </p:txBody>
      </p:sp>
    </p:spTree>
    <p:extLst>
      <p:ext uri="{BB962C8B-B14F-4D97-AF65-F5344CB8AC3E}">
        <p14:creationId xmlns:p14="http://schemas.microsoft.com/office/powerpoint/2010/main" val="18992710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457199" y="5485384"/>
            <a:ext cx="8366761" cy="347472"/>
          </a:xfr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a:t>Quote attribution placeholder</a:t>
            </a:r>
          </a:p>
        </p:txBody>
      </p:sp>
    </p:spTree>
    <p:extLst>
      <p:ext uri="{BB962C8B-B14F-4D97-AF65-F5344CB8AC3E}">
        <p14:creationId xmlns:p14="http://schemas.microsoft.com/office/powerpoint/2010/main" val="1417350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3766617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521293433"/>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3091379386"/>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lgn="l">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969303520"/>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716269587"/>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471785278"/>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3105077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78245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986944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hree column" type="twoObj">
  <p:cSld name="1_Three column">
    <p:spTree>
      <p:nvGrpSpPr>
        <p:cNvPr id="1" name="Shape 32"/>
        <p:cNvGrpSpPr/>
        <p:nvPr/>
      </p:nvGrpSpPr>
      <p:grpSpPr>
        <a:xfrm>
          <a:off x="0" y="0"/>
          <a:ext cx="0" cy="0"/>
          <a:chOff x="0" y="0"/>
          <a:chExt cx="0" cy="0"/>
        </a:xfrm>
      </p:grpSpPr>
      <p:sp>
        <p:nvSpPr>
          <p:cNvPr id="33" name="Google Shape;33;p39"/>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9"/>
          <p:cNvSpPr txBox="1">
            <a:spLocks noGrp="1"/>
          </p:cNvSpPr>
          <p:nvPr>
            <p:ph type="body" idx="1"/>
          </p:nvPr>
        </p:nvSpPr>
        <p:spPr>
          <a:xfrm>
            <a:off x="457200"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9"/>
          <p:cNvSpPr txBox="1">
            <a:spLocks noGrp="1"/>
          </p:cNvSpPr>
          <p:nvPr>
            <p:ph type="body" idx="2"/>
          </p:nvPr>
        </p:nvSpPr>
        <p:spPr>
          <a:xfrm>
            <a:off x="4425696"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9"/>
          <p:cNvSpPr txBox="1">
            <a:spLocks noGrp="1"/>
          </p:cNvSpPr>
          <p:nvPr>
            <p:ph type="body" idx="3"/>
          </p:nvPr>
        </p:nvSpPr>
        <p:spPr>
          <a:xfrm>
            <a:off x="8394192" y="1527048"/>
            <a:ext cx="3337560" cy="4462272"/>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507419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48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735856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Four column shaded">
  <p:cSld name="Four column shaded">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3"/>
          <p:cNvSpPr txBox="1">
            <a:spLocks noGrp="1"/>
          </p:cNvSpPr>
          <p:nvPr>
            <p:ph type="body" idx="1"/>
          </p:nvPr>
        </p:nvSpPr>
        <p:spPr>
          <a:xfrm>
            <a:off x="457200" y="1527048"/>
            <a:ext cx="2600706" cy="4462272"/>
          </a:xfrm>
          <a:prstGeom prst="rect">
            <a:avLst/>
          </a:prstGeom>
          <a:solidFill>
            <a:srgbClr val="F4F4F4"/>
          </a:solidFill>
          <a:ln>
            <a:noFill/>
          </a:ln>
        </p:spPr>
        <p:txBody>
          <a:bodyPr spcFirstLastPara="1" wrap="square" lIns="9142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3"/>
          <p:cNvSpPr txBox="1">
            <a:spLocks noGrp="1"/>
          </p:cNvSpPr>
          <p:nvPr>
            <p:ph type="body" idx="2"/>
          </p:nvPr>
        </p:nvSpPr>
        <p:spPr>
          <a:xfrm>
            <a:off x="3348482" y="1527048"/>
            <a:ext cx="2600706" cy="4462272"/>
          </a:xfrm>
          <a:prstGeom prst="rect">
            <a:avLst/>
          </a:prstGeom>
          <a:solidFill>
            <a:srgbClr val="F4F4F4"/>
          </a:solidFill>
          <a:ln>
            <a:noFill/>
          </a:ln>
        </p:spPr>
        <p:txBody>
          <a:bodyPr spcFirstLastPara="1" wrap="square" lIns="9142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3"/>
          <p:cNvSpPr txBox="1">
            <a:spLocks noGrp="1"/>
          </p:cNvSpPr>
          <p:nvPr>
            <p:ph type="body" idx="3"/>
          </p:nvPr>
        </p:nvSpPr>
        <p:spPr>
          <a:xfrm>
            <a:off x="6239764" y="1527048"/>
            <a:ext cx="2600706" cy="4462272"/>
          </a:xfrm>
          <a:prstGeom prst="rect">
            <a:avLst/>
          </a:prstGeom>
          <a:solidFill>
            <a:srgbClr val="F4F4F4"/>
          </a:solidFill>
          <a:ln>
            <a:noFill/>
          </a:ln>
        </p:spPr>
        <p:txBody>
          <a:bodyPr spcFirstLastPara="1" wrap="square" lIns="9142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53"/>
          <p:cNvSpPr txBox="1">
            <a:spLocks noGrp="1"/>
          </p:cNvSpPr>
          <p:nvPr>
            <p:ph type="body" idx="4"/>
          </p:nvPr>
        </p:nvSpPr>
        <p:spPr>
          <a:xfrm>
            <a:off x="9131046" y="1527048"/>
            <a:ext cx="2600706" cy="4462272"/>
          </a:xfrm>
          <a:prstGeom prst="rect">
            <a:avLst/>
          </a:prstGeom>
          <a:solidFill>
            <a:srgbClr val="F4F4F4"/>
          </a:solidFill>
          <a:ln>
            <a:noFill/>
          </a:ln>
        </p:spPr>
        <p:txBody>
          <a:bodyPr spcFirstLastPara="1" wrap="square" lIns="91425" tIns="182875" rIns="91425" bIns="91425" anchor="t" anchorCtr="0">
            <a:noAutofit/>
          </a:bodyPr>
          <a:lstStyle>
            <a:lvl1pPr marL="457200" lvl="0" indent="-355600" algn="l">
              <a:lnSpc>
                <a:spcPct val="90000"/>
              </a:lnSpc>
              <a:spcBef>
                <a:spcPts val="1200"/>
              </a:spcBef>
              <a:spcAft>
                <a:spcPts val="0"/>
              </a:spcAft>
              <a:buClr>
                <a:schemeClr val="dk1"/>
              </a:buClr>
              <a:buSzPts val="2000"/>
              <a:buChar char="•"/>
              <a:defRPr sz="2000"/>
            </a:lvl1pPr>
            <a:lvl2pPr marL="914400" lvl="1" indent="-355600" algn="l">
              <a:lnSpc>
                <a:spcPct val="90000"/>
              </a:lnSpc>
              <a:spcBef>
                <a:spcPts val="1200"/>
              </a:spcBef>
              <a:spcAft>
                <a:spcPts val="0"/>
              </a:spcAft>
              <a:buClr>
                <a:schemeClr val="dk1"/>
              </a:buClr>
              <a:buSzPts val="2000"/>
              <a:buChar char="–"/>
              <a:defRPr sz="2000"/>
            </a:lvl2pPr>
            <a:lvl3pPr marL="1371600" lvl="2" indent="-355600" algn="l">
              <a:lnSpc>
                <a:spcPct val="90000"/>
              </a:lnSpc>
              <a:spcBef>
                <a:spcPts val="1200"/>
              </a:spcBef>
              <a:spcAft>
                <a:spcPts val="0"/>
              </a:spcAft>
              <a:buClr>
                <a:schemeClr val="dk1"/>
              </a:buClr>
              <a:buSzPts val="2000"/>
              <a:buChar char="•"/>
              <a:defRPr sz="2000"/>
            </a:lvl3pPr>
            <a:lvl4pPr marL="1828800" lvl="3" indent="-355600" algn="l">
              <a:lnSpc>
                <a:spcPct val="90000"/>
              </a:lnSpc>
              <a:spcBef>
                <a:spcPts val="1200"/>
              </a:spcBef>
              <a:spcAft>
                <a:spcPts val="0"/>
              </a:spcAft>
              <a:buClr>
                <a:schemeClr val="dk1"/>
              </a:buClr>
              <a:buSzPts val="2000"/>
              <a:buChar char="–"/>
              <a:defRPr sz="2000"/>
            </a:lvl4pPr>
            <a:lvl5pPr marL="2286000" lvl="4" indent="-355600" algn="l">
              <a:lnSpc>
                <a:spcPct val="90000"/>
              </a:lnSpc>
              <a:spcBef>
                <a:spcPts val="12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90587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No Bar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4858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3_Title and Content">
    <p:spTree>
      <p:nvGrpSpPr>
        <p:cNvPr id="1" name="Shape 251"/>
        <p:cNvGrpSpPr/>
        <p:nvPr/>
      </p:nvGrpSpPr>
      <p:grpSpPr>
        <a:xfrm>
          <a:off x="0" y="0"/>
          <a:ext cx="0" cy="0"/>
          <a:chOff x="0" y="0"/>
          <a:chExt cx="0" cy="0"/>
        </a:xfrm>
      </p:grpSpPr>
      <p:sp>
        <p:nvSpPr>
          <p:cNvPr id="252" name="Google Shape;252;p5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5"/>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1200"/>
              </a:spcBef>
              <a:spcAft>
                <a:spcPts val="0"/>
              </a:spcAft>
              <a:buClr>
                <a:schemeClr val="dk1"/>
              </a:buClr>
              <a:buSzPts val="180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263371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6A6870B1-5004-BF37-1BE5-39C8AAB53625}"/>
              </a:ext>
            </a:extLst>
          </p:cNvPr>
          <p:cNvSpPr/>
          <p:nvPr userDrawn="1"/>
        </p:nvSpPr>
        <p:spPr>
          <a:xfrm rot="10800000" flipH="1">
            <a:off x="508975" y="1"/>
            <a:ext cx="330118" cy="3885950"/>
          </a:xfrm>
          <a:prstGeom prst="rect">
            <a:avLst/>
          </a:prstGeom>
          <a:solidFill>
            <a:srgbClr val="009AD7">
              <a:alpha val="64999"/>
            </a:srgbClr>
          </a:solidFill>
          <a:ln w="12700">
            <a:miter lim="400000"/>
          </a:ln>
        </p:spPr>
        <p:txBody>
          <a:bodyPr lIns="11289" tIns="11289" rIns="11289" bIns="11289" anchor="ctr"/>
          <a:lstStyle/>
          <a:p>
            <a:pPr algn="ctr" defTabSz="183426">
              <a:defRPr sz="4200" b="0">
                <a:latin typeface="Helvetica Neue Medium"/>
                <a:ea typeface="Helvetica Neue Medium"/>
                <a:cs typeface="Helvetica Neue Medium"/>
                <a:sym typeface="Helvetica Neue Medium"/>
              </a:defRPr>
            </a:pPr>
            <a:endParaRPr sz="700"/>
          </a:p>
        </p:txBody>
      </p:sp>
      <p:sp>
        <p:nvSpPr>
          <p:cNvPr id="13" name="Rectangle">
            <a:extLst>
              <a:ext uri="{FF2B5EF4-FFF2-40B4-BE49-F238E27FC236}">
                <a16:creationId xmlns:a16="http://schemas.microsoft.com/office/drawing/2014/main" id="{5B196B46-50E9-879E-1ACE-2CF6EBB043C0}"/>
              </a:ext>
            </a:extLst>
          </p:cNvPr>
          <p:cNvSpPr/>
          <p:nvPr userDrawn="1"/>
        </p:nvSpPr>
        <p:spPr>
          <a:xfrm rot="10800000" flipH="1">
            <a:off x="838511" y="2901937"/>
            <a:ext cx="89227" cy="2381251"/>
          </a:xfrm>
          <a:prstGeom prst="rect">
            <a:avLst/>
          </a:prstGeom>
          <a:solidFill>
            <a:srgbClr val="009AD7">
              <a:alpha val="98000"/>
            </a:srgbClr>
          </a:solidFill>
          <a:ln w="12700">
            <a:miter lim="400000"/>
          </a:ln>
        </p:spPr>
        <p:txBody>
          <a:bodyPr lIns="11289" tIns="11289" rIns="11289" bIns="11289" anchor="ctr"/>
          <a:lstStyle/>
          <a:p>
            <a:pPr algn="ctr" defTabSz="183426">
              <a:defRPr sz="4200" b="0">
                <a:latin typeface="Helvetica Neue Medium"/>
                <a:ea typeface="Helvetica Neue Medium"/>
                <a:cs typeface="Helvetica Neue Medium"/>
                <a:sym typeface="Helvetica Neue Medium"/>
              </a:defRPr>
            </a:pPr>
            <a:endParaRPr sz="700"/>
          </a:p>
        </p:txBody>
      </p:sp>
      <p:sp>
        <p:nvSpPr>
          <p:cNvPr id="14" name="Rectangle">
            <a:extLst>
              <a:ext uri="{FF2B5EF4-FFF2-40B4-BE49-F238E27FC236}">
                <a16:creationId xmlns:a16="http://schemas.microsoft.com/office/drawing/2014/main" id="{EC5D0811-2305-5BDD-B87A-DE9A4D8680B8}"/>
              </a:ext>
            </a:extLst>
          </p:cNvPr>
          <p:cNvSpPr/>
          <p:nvPr userDrawn="1"/>
        </p:nvSpPr>
        <p:spPr>
          <a:xfrm rot="10800000" flipH="1">
            <a:off x="11352907" y="2808610"/>
            <a:ext cx="330119" cy="4075493"/>
          </a:xfrm>
          <a:prstGeom prst="rect">
            <a:avLst/>
          </a:prstGeom>
          <a:solidFill>
            <a:srgbClr val="009AD7">
              <a:alpha val="64999"/>
            </a:srgbClr>
          </a:solidFill>
          <a:ln w="12700">
            <a:miter lim="400000"/>
          </a:ln>
        </p:spPr>
        <p:txBody>
          <a:bodyPr lIns="11289" tIns="11289" rIns="11289" bIns="11289" anchor="ctr"/>
          <a:lstStyle/>
          <a:p>
            <a:pPr algn="ctr" defTabSz="183426">
              <a:defRPr sz="4200" b="0">
                <a:latin typeface="Helvetica Neue Medium"/>
                <a:ea typeface="Helvetica Neue Medium"/>
                <a:cs typeface="Helvetica Neue Medium"/>
                <a:sym typeface="Helvetica Neue Medium"/>
              </a:defRPr>
            </a:pPr>
            <a:endParaRPr sz="700"/>
          </a:p>
        </p:txBody>
      </p:sp>
      <p:sp>
        <p:nvSpPr>
          <p:cNvPr id="15" name="Rectangle">
            <a:extLst>
              <a:ext uri="{FF2B5EF4-FFF2-40B4-BE49-F238E27FC236}">
                <a16:creationId xmlns:a16="http://schemas.microsoft.com/office/drawing/2014/main" id="{F3D94784-7F67-3499-7974-03E2EDB3CFE3}"/>
              </a:ext>
            </a:extLst>
          </p:cNvPr>
          <p:cNvSpPr/>
          <p:nvPr userDrawn="1"/>
        </p:nvSpPr>
        <p:spPr>
          <a:xfrm rot="10800000" flipH="1">
            <a:off x="11267567" y="791318"/>
            <a:ext cx="89227" cy="2549079"/>
          </a:xfrm>
          <a:prstGeom prst="rect">
            <a:avLst/>
          </a:prstGeom>
          <a:solidFill>
            <a:srgbClr val="009AD7">
              <a:alpha val="98000"/>
            </a:srgbClr>
          </a:solidFill>
          <a:ln w="12700">
            <a:miter lim="400000"/>
          </a:ln>
        </p:spPr>
        <p:txBody>
          <a:bodyPr lIns="11289" tIns="11289" rIns="11289" bIns="11289" anchor="ctr"/>
          <a:lstStyle/>
          <a:p>
            <a:pPr algn="ctr" defTabSz="183426">
              <a:defRPr sz="4200" b="0">
                <a:latin typeface="Helvetica Neue Medium"/>
                <a:ea typeface="Helvetica Neue Medium"/>
                <a:cs typeface="Helvetica Neue Medium"/>
                <a:sym typeface="Helvetica Neue Medium"/>
              </a:defRPr>
            </a:pPr>
            <a:endParaRPr sz="700"/>
          </a:p>
        </p:txBody>
      </p:sp>
      <p:pic>
        <p:nvPicPr>
          <p:cNvPr id="16" name="Graphic 15">
            <a:extLst>
              <a:ext uri="{FF2B5EF4-FFF2-40B4-BE49-F238E27FC236}">
                <a16:creationId xmlns:a16="http://schemas.microsoft.com/office/drawing/2014/main" id="{6B492B2F-7FB9-74A9-04BD-7A3C7F982D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3254" y="1232437"/>
            <a:ext cx="2552700" cy="1685925"/>
          </a:xfrm>
          <a:prstGeom prst="rect">
            <a:avLst/>
          </a:prstGeom>
        </p:spPr>
      </p:pic>
      <p:sp>
        <p:nvSpPr>
          <p:cNvPr id="20" name="Text - Presenter Name"/>
          <p:cNvSpPr>
            <a:spLocks noGrp="1" noChangeArrowheads="1"/>
          </p:cNvSpPr>
          <p:nvPr>
            <p:ph type="subTitle" idx="1" hasCustomPrompt="1"/>
          </p:nvPr>
        </p:nvSpPr>
        <p:spPr bwMode="black">
          <a:xfrm>
            <a:off x="4408488" y="3453154"/>
            <a:ext cx="6335713" cy="1231106"/>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467">
                <a:solidFill>
                  <a:srgbClr val="FFFFFF"/>
                </a:solidFill>
                <a:latin typeface="+mn-lt"/>
              </a:defRPr>
            </a:lvl1pPr>
          </a:lstStyle>
          <a:p>
            <a:pPr lvl="0"/>
            <a:r>
              <a:rPr lang="en-US"/>
              <a:t>Click to add Presenter Name</a:t>
            </a:r>
          </a:p>
        </p:txBody>
      </p:sp>
      <p:sp>
        <p:nvSpPr>
          <p:cNvPr id="19" name="Text - Presentation Title"/>
          <p:cNvSpPr>
            <a:spLocks noGrp="1" noChangeArrowheads="1"/>
          </p:cNvSpPr>
          <p:nvPr>
            <p:ph type="ctrTitle" hasCustomPrompt="1"/>
          </p:nvPr>
        </p:nvSpPr>
        <p:spPr bwMode="black">
          <a:xfrm>
            <a:off x="4408712" y="1014412"/>
            <a:ext cx="6335484" cy="2085976"/>
          </a:xfrm>
          <a:ln>
            <a:noFill/>
          </a:ln>
        </p:spPr>
        <p:txBody>
          <a:bodyPr wrap="square" tIns="0" bIns="0" anchor="b" anchorCtr="0">
            <a:noAutofit/>
          </a:bodyPr>
          <a:lstStyle>
            <a:lvl1pPr>
              <a:lnSpc>
                <a:spcPct val="90000"/>
              </a:lnSpc>
              <a:spcBef>
                <a:spcPts val="445"/>
              </a:spcBef>
              <a:spcAft>
                <a:spcPts val="133"/>
              </a:spcAft>
              <a:defRPr lang="en-US" sz="2666" dirty="0"/>
            </a:lvl1pPr>
          </a:lstStyle>
          <a:p>
            <a:r>
              <a:rPr lang="en-US"/>
              <a:t>Maximum of Two Lines; </a:t>
            </a:r>
            <a:br>
              <a:rPr lang="en-US"/>
            </a:br>
            <a:r>
              <a:rPr lang="en-US"/>
              <a:t>50 Characters Maximum</a:t>
            </a:r>
          </a:p>
        </p:txBody>
      </p:sp>
      <p:sp>
        <p:nvSpPr>
          <p:cNvPr id="10" name="Copyright Text">
            <a:extLst>
              <a:ext uri="{FF2B5EF4-FFF2-40B4-BE49-F238E27FC236}">
                <a16:creationId xmlns:a16="http://schemas.microsoft.com/office/drawing/2014/main" id="{CC1E8655-A643-4A64-93CB-E45163C0F10D}"/>
              </a:ext>
            </a:extLst>
          </p:cNvPr>
          <p:cNvSpPr txBox="1"/>
          <p:nvPr userDrawn="1"/>
        </p:nvSpPr>
        <p:spPr bwMode="gray">
          <a:xfrm>
            <a:off x="508975" y="6323214"/>
            <a:ext cx="7755412" cy="14350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sz="311">
                <a:solidFill>
                  <a:srgbClr val="D3D3D3"/>
                </a:solidFill>
              </a:rPr>
              <a:t>© 2023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311">
                <a:solidFill>
                  <a:srgbClr val="D3D3D3"/>
                </a:solidFill>
                <a:hlinkClick r:id="rId4">
                  <a:extLst>
                    <a:ext uri="{A12FA001-AC4F-418D-AE19-62706E023703}">
                      <ahyp:hlinkClr xmlns:ahyp="http://schemas.microsoft.com/office/drawing/2018/hyperlinkcolor" val="tx"/>
                    </a:ext>
                  </a:extLst>
                </a:hlinkClick>
              </a:rPr>
              <a:t>Gartner’s Usage Policy</a:t>
            </a:r>
            <a:r>
              <a:rPr lang="en-US" sz="311">
                <a:solidFill>
                  <a:srgbClr val="D3D3D3"/>
                </a:solidFill>
              </a:rPr>
              <a:t>. Gartner prides itself on its reputation for independence and objectivity. Its research is produced independently by its research organization without input or influence from any third party. For further information, see "</a:t>
            </a:r>
            <a:r>
              <a:rPr lang="en-US" sz="311">
                <a:solidFill>
                  <a:srgbClr val="D3D3D3"/>
                </a:solidFill>
                <a:hlinkClick r:id="rId5">
                  <a:extLst>
                    <a:ext uri="{A12FA001-AC4F-418D-AE19-62706E023703}">
                      <ahyp:hlinkClr xmlns:ahyp="http://schemas.microsoft.com/office/drawing/2018/hyperlinkcolor" val="tx"/>
                    </a:ext>
                  </a:extLst>
                </a:hlinkClick>
              </a:rPr>
              <a:t>Guiding Principles on Independence and Objectivity</a:t>
            </a:r>
            <a:r>
              <a:rPr lang="en-US" sz="311">
                <a:solidFill>
                  <a:srgbClr val="D3D3D3"/>
                </a:solidFill>
              </a:rPr>
              <a:t>."</a:t>
            </a:r>
          </a:p>
        </p:txBody>
      </p:sp>
      <p:sp>
        <p:nvSpPr>
          <p:cNvPr id="31" name="Text - Summit Name"/>
          <p:cNvSpPr>
            <a:spLocks noGrp="1"/>
          </p:cNvSpPr>
          <p:nvPr>
            <p:ph type="body" sz="quarter" idx="10" hasCustomPrompt="1"/>
          </p:nvPr>
        </p:nvSpPr>
        <p:spPr bwMode="black">
          <a:xfrm>
            <a:off x="1233254" y="348324"/>
            <a:ext cx="8399873" cy="276999"/>
          </a:xfrm>
        </p:spPr>
        <p:txBody>
          <a:bodyPr wrap="none" rIns="0" anchor="t" anchorCtr="0">
            <a:noAutofit/>
          </a:bodyPr>
          <a:lstStyle>
            <a:lvl1pPr marL="0" indent="0">
              <a:lnSpc>
                <a:spcPct val="90000"/>
              </a:lnSpc>
              <a:spcBef>
                <a:spcPts val="0"/>
              </a:spcBef>
              <a:spcAft>
                <a:spcPts val="0"/>
              </a:spcAft>
              <a:buFontTx/>
              <a:buNone/>
              <a:defRPr sz="889" b="1">
                <a:solidFill>
                  <a:srgbClr val="FFFFFF"/>
                </a:solidFill>
                <a:latin typeface="+mn-lt"/>
                <a:cs typeface="Arial" panose="020B0604020202020204" pitchFamily="34" charset="0"/>
              </a:defRPr>
            </a:lvl1pPr>
            <a:lvl2pPr marL="0" indent="0">
              <a:lnSpc>
                <a:spcPct val="90000"/>
              </a:lnSpc>
              <a:spcBef>
                <a:spcPts val="267"/>
              </a:spcBef>
              <a:spcAft>
                <a:spcPts val="0"/>
              </a:spcAft>
              <a:buFontTx/>
              <a:buNone/>
              <a:defRPr sz="533" b="1" baseline="0">
                <a:solidFill>
                  <a:schemeClr val="tx1"/>
                </a:solidFill>
                <a:latin typeface="Arial" panose="020B0604020202020204" pitchFamily="34" charset="0"/>
                <a:cs typeface="Arial" panose="020B0604020202020204" pitchFamily="34" charset="0"/>
              </a:defRPr>
            </a:lvl2pPr>
            <a:lvl3pPr marL="325050" indent="0">
              <a:buFontTx/>
              <a:buNone/>
              <a:defRPr/>
            </a:lvl3pPr>
            <a:lvl4pPr marL="487575" indent="0">
              <a:buFontTx/>
              <a:buNone/>
              <a:defRPr/>
            </a:lvl4pPr>
            <a:lvl5pPr marL="650100" indent="0">
              <a:buFontTx/>
              <a:buNone/>
              <a:defRPr/>
            </a:lvl5pPr>
          </a:lstStyle>
          <a:p>
            <a:r>
              <a:rPr lang="en-US"/>
              <a:t>Gartner [Insert Event Name] Summit</a:t>
            </a:r>
          </a:p>
        </p:txBody>
      </p:sp>
      <p:sp>
        <p:nvSpPr>
          <p:cNvPr id="25" name="Text - Summit Date"/>
          <p:cNvSpPr>
            <a:spLocks noGrp="1"/>
          </p:cNvSpPr>
          <p:nvPr>
            <p:ph type="body" sz="quarter" idx="11" hasCustomPrompt="1"/>
          </p:nvPr>
        </p:nvSpPr>
        <p:spPr bwMode="gray">
          <a:xfrm>
            <a:off x="1233254" y="686575"/>
            <a:ext cx="8399874" cy="166199"/>
          </a:xfrm>
        </p:spPr>
        <p:txBody>
          <a:bodyPr wrap="square" rIns="0" anchor="t" anchorCtr="0">
            <a:noAutofit/>
          </a:bodyPr>
          <a:lstStyle>
            <a:lvl1pPr marL="0" indent="0">
              <a:lnSpc>
                <a:spcPct val="90000"/>
              </a:lnSpc>
              <a:spcBef>
                <a:spcPts val="0"/>
              </a:spcBef>
              <a:spcAft>
                <a:spcPts val="0"/>
              </a:spcAft>
              <a:buFontTx/>
              <a:buNone/>
              <a:defRPr sz="533" b="1">
                <a:solidFill>
                  <a:srgbClr val="BDBDBD"/>
                </a:solidFill>
                <a:latin typeface="+mj-lt"/>
                <a:cs typeface="Arial" panose="020B0604020202020204" pitchFamily="34" charset="0"/>
              </a:defRPr>
            </a:lvl1pPr>
            <a:lvl2pPr marL="0" indent="0">
              <a:lnSpc>
                <a:spcPct val="90000"/>
              </a:lnSpc>
              <a:spcBef>
                <a:spcPts val="267"/>
              </a:spcBef>
              <a:spcAft>
                <a:spcPts val="0"/>
              </a:spcAft>
              <a:buFontTx/>
              <a:buNone/>
              <a:defRPr sz="533" b="1" baseline="0">
                <a:solidFill>
                  <a:srgbClr val="B2B2B2"/>
                </a:solidFill>
                <a:latin typeface="Arial" panose="020B0604020202020204" pitchFamily="34" charset="0"/>
                <a:cs typeface="Arial" panose="020B0604020202020204" pitchFamily="34" charset="0"/>
              </a:defRPr>
            </a:lvl2pPr>
            <a:lvl3pPr marL="325050" indent="0">
              <a:buFontTx/>
              <a:buNone/>
              <a:defRPr/>
            </a:lvl3pPr>
            <a:lvl4pPr marL="487575" indent="0">
              <a:buFontTx/>
              <a:buNone/>
              <a:defRPr/>
            </a:lvl4pPr>
            <a:lvl5pPr marL="650100" indent="0">
              <a:buFontTx/>
              <a:buNone/>
              <a:defRPr/>
            </a:lvl5pPr>
          </a:lstStyle>
          <a:p>
            <a:r>
              <a:rPr lang="en-US"/>
              <a:t>1 – 2 Month 2019 / City, State or Country</a:t>
            </a:r>
          </a:p>
        </p:txBody>
      </p:sp>
      <p:sp>
        <p:nvSpPr>
          <p:cNvPr id="3" name="Text Placeholder 4">
            <a:extLst>
              <a:ext uri="{FF2B5EF4-FFF2-40B4-BE49-F238E27FC236}">
                <a16:creationId xmlns:a16="http://schemas.microsoft.com/office/drawing/2014/main" id="{DD151E3F-0CBC-0C48-82F6-6E37A2083A2D}"/>
              </a:ext>
            </a:extLst>
          </p:cNvPr>
          <p:cNvSpPr>
            <a:spLocks noGrp="1"/>
          </p:cNvSpPr>
          <p:nvPr>
            <p:ph type="body" sz="quarter" idx="12"/>
          </p:nvPr>
        </p:nvSpPr>
        <p:spPr>
          <a:xfrm>
            <a:off x="163513" y="4122397"/>
            <a:ext cx="3047471" cy="5632847"/>
          </a:xfrm>
        </p:spPr>
        <p:txBody>
          <a:bodyPr/>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866887"/>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4852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No Bars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8009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1113702"/>
            <a:ext cx="9144000" cy="406201"/>
          </a:xfrm>
        </p:spPr>
        <p:txBody>
          <a:bodyPr anchor="ctr" anchorCtr="0"/>
          <a:lstStyle>
            <a:lvl1pPr algn="ctr">
              <a:defRPr sz="2933"/>
            </a:lvl1pPr>
          </a:lstStyle>
          <a:p>
            <a:r>
              <a:rPr lang="en-US"/>
              <a:t>Title Six Words Max</a:t>
            </a:r>
          </a:p>
        </p:txBody>
      </p:sp>
    </p:spTree>
    <p:extLst>
      <p:ext uri="{BB962C8B-B14F-4D97-AF65-F5344CB8AC3E}">
        <p14:creationId xmlns:p14="http://schemas.microsoft.com/office/powerpoint/2010/main" val="487212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Fig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0153-C194-6EDF-2BC9-FC008949B9EE}"/>
              </a:ext>
            </a:extLst>
          </p:cNvPr>
          <p:cNvSpPr>
            <a:spLocks noGrp="1"/>
          </p:cNvSpPr>
          <p:nvPr>
            <p:ph type="title"/>
          </p:nvPr>
        </p:nvSpPr>
        <p:spPr>
          <a:xfrm>
            <a:off x="1524000" y="1113702"/>
            <a:ext cx="9144000" cy="406201"/>
          </a:xfrm>
        </p:spPr>
        <p:txBody>
          <a:bodyPr/>
          <a:lstStyle>
            <a:lvl1pPr algn="ctr">
              <a:defRPr/>
            </a:lvl1pPr>
          </a:lstStyle>
          <a:p>
            <a:r>
              <a:rPr lang="en-US"/>
              <a:t>Click to edit Master title style</a:t>
            </a:r>
          </a:p>
        </p:txBody>
      </p:sp>
      <p:sp>
        <p:nvSpPr>
          <p:cNvPr id="4" name="Content Placeholder 3">
            <a:extLst>
              <a:ext uri="{FF2B5EF4-FFF2-40B4-BE49-F238E27FC236}">
                <a16:creationId xmlns:a16="http://schemas.microsoft.com/office/drawing/2014/main" id="{51C6388A-6D0A-0A33-C63A-C1ABA10685F6}"/>
              </a:ext>
            </a:extLst>
          </p:cNvPr>
          <p:cNvSpPr>
            <a:spLocks noGrp="1"/>
          </p:cNvSpPr>
          <p:nvPr>
            <p:ph sz="quarter" idx="10" hasCustomPrompt="1"/>
          </p:nvPr>
        </p:nvSpPr>
        <p:spPr>
          <a:xfrm>
            <a:off x="1524000" y="2311401"/>
            <a:ext cx="9144000" cy="3689350"/>
          </a:xfrm>
        </p:spPr>
        <p:txBody>
          <a:bodyPr/>
          <a:lstStyle>
            <a:lvl1pPr marL="0" indent="0">
              <a:buFont typeface="Arial" panose="020B0604020202020204" pitchFamily="34" charset="0"/>
              <a:buChar char="​"/>
              <a:defRPr/>
            </a:lvl1pPr>
          </a:lstStyle>
          <a:p>
            <a:pPr lvl="0"/>
            <a:r>
              <a:rPr lang="en-US"/>
              <a:t>Click the appropriate icon to add a figure or graphic </a:t>
            </a:r>
          </a:p>
        </p:txBody>
      </p:sp>
      <p:sp>
        <p:nvSpPr>
          <p:cNvPr id="3" name="Text Placeholder 6">
            <a:extLst>
              <a:ext uri="{FF2B5EF4-FFF2-40B4-BE49-F238E27FC236}">
                <a16:creationId xmlns:a16="http://schemas.microsoft.com/office/drawing/2014/main" id="{3BA3563D-BBF2-86E5-FEB9-D4A583201C12}"/>
              </a:ext>
            </a:extLst>
          </p:cNvPr>
          <p:cNvSpPr>
            <a:spLocks noGrp="1"/>
          </p:cNvSpPr>
          <p:nvPr>
            <p:ph type="body" sz="quarter" idx="16" hasCustomPrompt="1"/>
          </p:nvPr>
        </p:nvSpPr>
        <p:spPr>
          <a:xfrm>
            <a:off x="1524000" y="6038851"/>
            <a:ext cx="7620000" cy="4893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9189992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a:xfrm>
            <a:off x="3048000" y="3225899"/>
            <a:ext cx="4064000" cy="406201"/>
          </a:xfrm>
        </p:spPr>
        <p:txBody>
          <a:bodyPr/>
          <a:lstStyle>
            <a:lvl1pPr>
              <a:defRPr/>
            </a:lvl1pPr>
          </a:lstStyle>
          <a:p>
            <a:r>
              <a:rPr lang="en-US"/>
              <a:t>Title Six Words Max</a:t>
            </a:r>
          </a:p>
        </p:txBody>
      </p:sp>
    </p:spTree>
    <p:extLst>
      <p:ext uri="{BB962C8B-B14F-4D97-AF65-F5344CB8AC3E}">
        <p14:creationId xmlns:p14="http://schemas.microsoft.com/office/powerpoint/2010/main" val="370178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n Righ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B4DE1E-FEFF-B955-90E3-067900351C26}"/>
              </a:ext>
            </a:extLst>
          </p:cNvPr>
          <p:cNvSpPr>
            <a:spLocks noGrp="1"/>
          </p:cNvSpPr>
          <p:nvPr>
            <p:ph type="body" sz="quarter" idx="11" hasCustomPrompt="1"/>
          </p:nvPr>
        </p:nvSpPr>
        <p:spPr>
          <a:xfrm>
            <a:off x="7620000" y="1714500"/>
            <a:ext cx="3048000" cy="3429000"/>
          </a:xfrm>
        </p:spPr>
        <p:txBody>
          <a:bodyPr anchor="ctr" anchorCtr="0"/>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First level – 8 Words Max</a:t>
            </a:r>
          </a:p>
          <a:p>
            <a:pPr lvl="1"/>
            <a:r>
              <a:rPr lang="en-US"/>
              <a:t>Second level - 8 Words Max</a:t>
            </a:r>
          </a:p>
        </p:txBody>
      </p:sp>
    </p:spTree>
    <p:extLst>
      <p:ext uri="{BB962C8B-B14F-4D97-AF65-F5344CB8AC3E}">
        <p14:creationId xmlns:p14="http://schemas.microsoft.com/office/powerpoint/2010/main" val="349325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82729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n Left">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A744B39-F523-0298-1258-9BEB0F1A0312}"/>
              </a:ext>
            </a:extLst>
          </p:cNvPr>
          <p:cNvSpPr>
            <a:spLocks noGrp="1"/>
          </p:cNvSpPr>
          <p:nvPr>
            <p:ph type="body" sz="quarter" idx="11" hasCustomPrompt="1"/>
          </p:nvPr>
        </p:nvSpPr>
        <p:spPr>
          <a:xfrm>
            <a:off x="1524000" y="1714500"/>
            <a:ext cx="3047471" cy="3429000"/>
          </a:xfrm>
        </p:spPr>
        <p:txBody>
          <a:bodyPr anchor="ctr" anchorCtr="0"/>
          <a:lstStyle>
            <a:lvl1pPr marL="0" indent="0">
              <a:buNone/>
              <a:defRPr sz="2000" b="1"/>
            </a:lvl1pPr>
            <a:lvl2pPr marL="0" indent="0">
              <a:buNone/>
              <a:defRPr sz="2000" b="1">
                <a:solidFill>
                  <a:srgbClr val="009AD7"/>
                </a:solidFill>
              </a:defRPr>
            </a:lvl2pPr>
            <a:lvl3pPr marL="0" indent="0">
              <a:buNone/>
              <a:defRPr sz="2000"/>
            </a:lvl3pPr>
            <a:lvl4pPr marL="0" indent="0">
              <a:buNone/>
              <a:defRPr sz="2000"/>
            </a:lvl4pPr>
            <a:lvl5pPr marL="0" indent="0">
              <a:buNone/>
              <a:defRPr sz="2000"/>
            </a:lvl5pPr>
          </a:lstStyle>
          <a:p>
            <a:pPr lvl="0"/>
            <a:r>
              <a:rPr lang="en-US"/>
              <a:t>First level – 8 Words Max</a:t>
            </a:r>
          </a:p>
          <a:p>
            <a:pPr lvl="1"/>
            <a:r>
              <a:rPr lang="en-US"/>
              <a:t>Second level - 8 Words Max</a:t>
            </a:r>
          </a:p>
        </p:txBody>
      </p:sp>
    </p:spTree>
    <p:extLst>
      <p:ext uri="{BB962C8B-B14F-4D97-AF65-F5344CB8AC3E}">
        <p14:creationId xmlns:p14="http://schemas.microsoft.com/office/powerpoint/2010/main" val="22303843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w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3048000" y="2819698"/>
            <a:ext cx="2032000" cy="1218603"/>
          </a:xfrm>
        </p:spPr>
        <p:txBody>
          <a:bodyPr/>
          <a:lstStyle>
            <a:lvl1pPr>
              <a:defRPr/>
            </a:lvl1pPr>
          </a:lstStyle>
          <a:p>
            <a:r>
              <a:rPr lang="en-US"/>
              <a:t>Title Six Words Max</a:t>
            </a:r>
          </a:p>
        </p:txBody>
      </p:sp>
      <p:sp>
        <p:nvSpPr>
          <p:cNvPr id="4" name="Content Placeholder 3">
            <a:extLst>
              <a:ext uri="{FF2B5EF4-FFF2-40B4-BE49-F238E27FC236}">
                <a16:creationId xmlns:a16="http://schemas.microsoft.com/office/drawing/2014/main" id="{0557B96C-C90B-A34D-A72C-07233CD8DCAD}"/>
              </a:ext>
            </a:extLst>
          </p:cNvPr>
          <p:cNvSpPr>
            <a:spLocks noGrp="1"/>
          </p:cNvSpPr>
          <p:nvPr>
            <p:ph sz="quarter" idx="10" hasCustomPrompt="1"/>
          </p:nvPr>
        </p:nvSpPr>
        <p:spPr>
          <a:xfrm>
            <a:off x="5260258" y="857250"/>
            <a:ext cx="3883742" cy="5143500"/>
          </a:xfrm>
        </p:spPr>
        <p:txBody>
          <a:bodyPr anchor="ctr" anchorCtr="0"/>
          <a:lstStyle>
            <a:lvl1pPr>
              <a:defRPr/>
            </a:lvl1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938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3048000" y="2819698"/>
            <a:ext cx="2032000" cy="1218603"/>
          </a:xfrm>
        </p:spPr>
        <p:txBody>
          <a:bodyPr/>
          <a:lstStyle>
            <a:lvl1pPr>
              <a:defRPr/>
            </a:lvl1pPr>
          </a:lstStyle>
          <a:p>
            <a:r>
              <a:rPr lang="en-US"/>
              <a:t>Title Six Words Max</a:t>
            </a:r>
          </a:p>
        </p:txBody>
      </p:sp>
    </p:spTree>
    <p:extLst>
      <p:ext uri="{BB962C8B-B14F-4D97-AF65-F5344CB8AC3E}">
        <p14:creationId xmlns:p14="http://schemas.microsoft.com/office/powerpoint/2010/main" val="32252927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 2/3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1524000" y="3022799"/>
            <a:ext cx="3047968" cy="812402"/>
          </a:xfrm>
        </p:spPr>
        <p:txBody>
          <a:bodyPr/>
          <a:lstStyle>
            <a:lvl1pPr>
              <a:defRPr/>
            </a:lvl1pPr>
          </a:lstStyle>
          <a:p>
            <a:r>
              <a:rPr lang="en-US"/>
              <a:t>Title Six Words Max</a:t>
            </a:r>
          </a:p>
        </p:txBody>
      </p:sp>
      <p:sp>
        <p:nvSpPr>
          <p:cNvPr id="4" name="Content Placeholder 3">
            <a:extLst>
              <a:ext uri="{FF2B5EF4-FFF2-40B4-BE49-F238E27FC236}">
                <a16:creationId xmlns:a16="http://schemas.microsoft.com/office/drawing/2014/main" id="{0557B96C-C90B-A34D-A72C-07233CD8DCAD}"/>
              </a:ext>
            </a:extLst>
          </p:cNvPr>
          <p:cNvSpPr>
            <a:spLocks noGrp="1"/>
          </p:cNvSpPr>
          <p:nvPr>
            <p:ph sz="quarter" idx="10" hasCustomPrompt="1"/>
          </p:nvPr>
        </p:nvSpPr>
        <p:spPr>
          <a:xfrm>
            <a:off x="4711700" y="857250"/>
            <a:ext cx="5956300" cy="5143500"/>
          </a:xfrm>
        </p:spPr>
        <p:txBody>
          <a:bodyPr anchor="ctr" anchorCtr="0"/>
          <a:lstStyle>
            <a:lvl1pPr>
              <a:defRPr/>
            </a:lvl1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57840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B187-1B3C-EA88-2B76-AEB3E7FAF40E}"/>
              </a:ext>
            </a:extLst>
          </p:cNvPr>
          <p:cNvSpPr>
            <a:spLocks noGrp="1"/>
          </p:cNvSpPr>
          <p:nvPr>
            <p:ph type="title" hasCustomPrompt="1"/>
          </p:nvPr>
        </p:nvSpPr>
        <p:spPr>
          <a:xfrm>
            <a:off x="1524000" y="3022799"/>
            <a:ext cx="3047968" cy="812402"/>
          </a:xfrm>
        </p:spPr>
        <p:txBody>
          <a:bodyPr/>
          <a:lstStyle>
            <a:lvl1pPr>
              <a:defRPr/>
            </a:lvl1pPr>
          </a:lstStyle>
          <a:p>
            <a:r>
              <a:rPr lang="en-US"/>
              <a:t>Title Six Words Max</a:t>
            </a:r>
          </a:p>
        </p:txBody>
      </p:sp>
    </p:spTree>
    <p:extLst>
      <p:ext uri="{BB962C8B-B14F-4D97-AF65-F5344CB8AC3E}">
        <p14:creationId xmlns:p14="http://schemas.microsoft.com/office/powerpoint/2010/main" val="24194564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Header w Half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3047487" y="3181438"/>
            <a:ext cx="3047968" cy="812402"/>
          </a:xfrm>
        </p:spPr>
        <p:txBody>
          <a:bodyPr anchor="t" anchorCtr="0"/>
          <a:lstStyle>
            <a:lvl1pPr algn="l">
              <a:defRPr/>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3047455" y="2180173"/>
            <a:ext cx="3047903" cy="761747"/>
          </a:xfrm>
        </p:spPr>
        <p:txBody>
          <a:bodyPr anchor="b" anchorCtr="0"/>
          <a:lstStyle>
            <a:lvl1pPr marL="0" indent="0" algn="l">
              <a:buFont typeface="Arial" panose="020B0604020202020204" pitchFamily="34" charset="0"/>
              <a:buNone/>
              <a:defRPr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8" name="Content Placeholder 7">
            <a:extLst>
              <a:ext uri="{FF2B5EF4-FFF2-40B4-BE49-F238E27FC236}">
                <a16:creationId xmlns:a16="http://schemas.microsoft.com/office/drawing/2014/main" id="{0A96A5E6-9414-35E8-3AEA-AD221BF39999}"/>
              </a:ext>
            </a:extLst>
          </p:cNvPr>
          <p:cNvSpPr>
            <a:spLocks noGrp="1"/>
          </p:cNvSpPr>
          <p:nvPr>
            <p:ph sz="quarter" idx="11" hasCustomPrompt="1"/>
          </p:nvPr>
        </p:nvSpPr>
        <p:spPr>
          <a:xfrm>
            <a:off x="6213987" y="857250"/>
            <a:ext cx="2930526" cy="5143500"/>
          </a:xfrm>
        </p:spPr>
        <p:txBody>
          <a:bodyPr anchor="ctr" anchorCtr="0"/>
          <a:lstStyle>
            <a:lvl1pPr>
              <a:defRPr/>
            </a:lvl1pPr>
            <a:lvl2pPr>
              <a:defRPr/>
            </a:lvl2pPr>
            <a:lvl3pPr>
              <a:defRPr/>
            </a:lvl3pPr>
            <a:lvl4pPr>
              <a:defRPr/>
            </a:lvl4pPr>
            <a:lvl5pPr>
              <a:defRPr/>
            </a:lvl5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8408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Header w 2/3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0" y="3181438"/>
            <a:ext cx="3048000" cy="812402"/>
          </a:xfrm>
        </p:spPr>
        <p:txBody>
          <a:bodyPr anchor="t" anchorCtr="0"/>
          <a:lstStyle>
            <a:lvl1pPr algn="l">
              <a:defRPr/>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4001" y="2180173"/>
            <a:ext cx="3047935" cy="761747"/>
          </a:xfrm>
        </p:spPr>
        <p:txBody>
          <a:bodyPr anchor="b" anchorCtr="0"/>
          <a:lstStyle>
            <a:lvl1pPr marL="0" indent="0" algn="l">
              <a:buFont typeface="Arial" panose="020B0604020202020204" pitchFamily="34" charset="0"/>
              <a:buNone/>
              <a:defRPr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8" name="Content Placeholder 7">
            <a:extLst>
              <a:ext uri="{FF2B5EF4-FFF2-40B4-BE49-F238E27FC236}">
                <a16:creationId xmlns:a16="http://schemas.microsoft.com/office/drawing/2014/main" id="{0A96A5E6-9414-35E8-3AEA-AD221BF39999}"/>
              </a:ext>
            </a:extLst>
          </p:cNvPr>
          <p:cNvSpPr>
            <a:spLocks noGrp="1"/>
          </p:cNvSpPr>
          <p:nvPr>
            <p:ph sz="quarter" idx="11" hasCustomPrompt="1"/>
          </p:nvPr>
        </p:nvSpPr>
        <p:spPr>
          <a:xfrm>
            <a:off x="4711700" y="857250"/>
            <a:ext cx="5956299" cy="5143500"/>
          </a:xfrm>
        </p:spPr>
        <p:txBody>
          <a:bodyPr anchor="ctr" anchorCtr="0"/>
          <a:lstStyle>
            <a:lvl1pPr>
              <a:defRPr/>
            </a:lvl1pPr>
            <a:lvl2pPr>
              <a:defRPr/>
            </a:lvl2pPr>
            <a:lvl3pPr>
              <a:defRPr/>
            </a:lvl3pPr>
            <a:lvl4pPr>
              <a:defRPr/>
            </a:lvl4pPr>
            <a:lvl5pPr>
              <a:defRPr/>
            </a:lvl5pPr>
          </a:lstStyle>
          <a:p>
            <a:pPr lvl="0"/>
            <a:r>
              <a:rPr lang="en-US"/>
              <a:t>Click to add text or click an icon below to insert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4647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alf Photo Background-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90AB-C79E-C166-F9D8-990051CBCD10}"/>
              </a:ext>
            </a:extLst>
          </p:cNvPr>
          <p:cNvSpPr>
            <a:spLocks noGrp="1"/>
          </p:cNvSpPr>
          <p:nvPr>
            <p:ph type="title" hasCustomPrompt="1"/>
          </p:nvPr>
        </p:nvSpPr>
        <p:spPr>
          <a:xfrm>
            <a:off x="1524000" y="2616598"/>
            <a:ext cx="3857297" cy="812402"/>
          </a:xfrm>
        </p:spPr>
        <p:txBody>
          <a:bodyPr anchor="b" anchorCtr="0"/>
          <a:lstStyle/>
          <a:p>
            <a:r>
              <a:rPr lang="en-US"/>
              <a:t>Title Six Words Max</a:t>
            </a:r>
          </a:p>
        </p:txBody>
      </p:sp>
      <p:sp>
        <p:nvSpPr>
          <p:cNvPr id="7" name="Content Placeholder 6">
            <a:extLst>
              <a:ext uri="{FF2B5EF4-FFF2-40B4-BE49-F238E27FC236}">
                <a16:creationId xmlns:a16="http://schemas.microsoft.com/office/drawing/2014/main" id="{EF719DDF-213C-8A93-20E0-E17AFAE2A68A}"/>
              </a:ext>
            </a:extLst>
          </p:cNvPr>
          <p:cNvSpPr>
            <a:spLocks noGrp="1"/>
          </p:cNvSpPr>
          <p:nvPr>
            <p:ph sz="quarter" idx="10"/>
          </p:nvPr>
        </p:nvSpPr>
        <p:spPr>
          <a:xfrm>
            <a:off x="1524000" y="3686176"/>
            <a:ext cx="3857296" cy="2803922"/>
          </a:xfrm>
        </p:spPr>
        <p:txBody>
          <a:bodyPr/>
          <a:lstStyle>
            <a:lvl1pPr marL="0" indent="0">
              <a:spcBef>
                <a:spcPts val="600"/>
              </a:spcBef>
              <a:buFont typeface="Arial" panose="020B0604020202020204" pitchFamily="34" charset="0"/>
              <a:buChar char="​"/>
              <a:defRPr sz="1800"/>
            </a:lvl1pPr>
            <a:lvl2pPr marL="182862" indent="-182862">
              <a:spcBef>
                <a:spcPts val="600"/>
              </a:spcBef>
              <a:buFont typeface="Arial" panose="020B0604020202020204" pitchFamily="34" charset="0"/>
              <a:buChar char="•"/>
              <a:defRPr sz="1600"/>
            </a:lvl2pPr>
            <a:lvl3pPr marL="182862" indent="-182862">
              <a:defRPr sz="1600"/>
            </a:lvl3pPr>
            <a:lvl4pPr marL="182862" indent="-182862">
              <a:buFont typeface="Arial" panose="020B0604020202020204" pitchFamily="34" charset="0"/>
              <a:buChar char="•"/>
              <a:defRPr sz="1600"/>
            </a:lvl4pPr>
            <a:lvl5pPr marL="182862" indent="-182862">
              <a:defRPr sz="1600"/>
            </a:lvl5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65BE20A-75CF-13E6-F8CB-E02FB7ED6BB3}"/>
              </a:ext>
            </a:extLst>
          </p:cNvPr>
          <p:cNvSpPr>
            <a:spLocks noGrp="1"/>
          </p:cNvSpPr>
          <p:nvPr>
            <p:ph type="pic" sz="quarter" idx="11" hasCustomPrompt="1"/>
          </p:nvPr>
        </p:nvSpPr>
        <p:spPr>
          <a:xfrm>
            <a:off x="5743071" y="-759279"/>
            <a:ext cx="5940552" cy="8435340"/>
          </a:xfrm>
        </p:spPr>
        <p:txBody>
          <a:bodyPr bIns="1371600" anchor="ctr" anchorCtr="0"/>
          <a:lstStyle>
            <a:lvl1pPr marL="0" indent="0" algn="ctr">
              <a:buNone/>
              <a:defRPr/>
            </a:lvl1pPr>
          </a:lstStyle>
          <a:p>
            <a:r>
              <a:rPr lang="en-US"/>
              <a:t>Click to add photo</a:t>
            </a:r>
          </a:p>
        </p:txBody>
      </p:sp>
    </p:spTree>
    <p:extLst>
      <p:ext uri="{BB962C8B-B14F-4D97-AF65-F5344CB8AC3E}">
        <p14:creationId xmlns:p14="http://schemas.microsoft.com/office/powerpoint/2010/main" val="24379343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L_Half Photo Background-02">
    <p:spTree>
      <p:nvGrpSpPr>
        <p:cNvPr id="1" name=""/>
        <p:cNvGrpSpPr/>
        <p:nvPr/>
      </p:nvGrpSpPr>
      <p:grpSpPr>
        <a:xfrm>
          <a:off x="0" y="0"/>
          <a:ext cx="0" cy="0"/>
          <a:chOff x="0" y="0"/>
          <a:chExt cx="0" cy="0"/>
        </a:xfrm>
      </p:grpSpPr>
      <p:sp>
        <p:nvSpPr>
          <p:cNvPr id="8" name="Background">
            <a:extLst>
              <a:ext uri="{FF2B5EF4-FFF2-40B4-BE49-F238E27FC236}">
                <a16:creationId xmlns:a16="http://schemas.microsoft.com/office/drawing/2014/main" id="{9B206A88-BFAF-3175-B9C3-BDECF7E9971F}"/>
              </a:ext>
            </a:extLst>
          </p:cNvPr>
          <p:cNvSpPr>
            <a:spLocks/>
          </p:cNvSpPr>
          <p:nvPr userDrawn="1"/>
        </p:nvSpPr>
        <p:spPr>
          <a:xfrm flipH="1">
            <a:off x="0" y="0"/>
            <a:ext cx="12192000" cy="6858000"/>
          </a:xfrm>
          <a:prstGeom prst="rect">
            <a:avLst/>
          </a:prstGeom>
          <a:gradFill>
            <a:gsLst>
              <a:gs pos="0">
                <a:srgbClr val="0073BF"/>
              </a:gs>
              <a:gs pos="43000">
                <a:srgbClr val="002856"/>
              </a:gs>
              <a:gs pos="15000">
                <a:schemeClr val="bg2">
                  <a:lumMod val="90000"/>
                  <a:lumOff val="10000"/>
                </a:schemeClr>
              </a:gs>
              <a:gs pos="100000">
                <a:srgbClr val="002856"/>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a:endParaRPr lang="en-US" sz="600"/>
          </a:p>
        </p:txBody>
      </p:sp>
      <p:sp>
        <p:nvSpPr>
          <p:cNvPr id="2" name="Title 1">
            <a:extLst>
              <a:ext uri="{FF2B5EF4-FFF2-40B4-BE49-F238E27FC236}">
                <a16:creationId xmlns:a16="http://schemas.microsoft.com/office/drawing/2014/main" id="{ED3890AB-C79E-C166-F9D8-990051CBCD10}"/>
              </a:ext>
            </a:extLst>
          </p:cNvPr>
          <p:cNvSpPr>
            <a:spLocks noGrp="1"/>
          </p:cNvSpPr>
          <p:nvPr>
            <p:ph type="title" hasCustomPrompt="1"/>
          </p:nvPr>
        </p:nvSpPr>
        <p:spPr>
          <a:xfrm>
            <a:off x="6810703" y="2616598"/>
            <a:ext cx="3857297" cy="812402"/>
          </a:xfrm>
        </p:spPr>
        <p:txBody>
          <a:bodyPr anchor="b" anchorCtr="0"/>
          <a:lstStyle/>
          <a:p>
            <a:r>
              <a:rPr lang="en-US"/>
              <a:t>Title Six Words Max</a:t>
            </a:r>
          </a:p>
        </p:txBody>
      </p:sp>
      <p:sp>
        <p:nvSpPr>
          <p:cNvPr id="7" name="Content Placeholder 6">
            <a:extLst>
              <a:ext uri="{FF2B5EF4-FFF2-40B4-BE49-F238E27FC236}">
                <a16:creationId xmlns:a16="http://schemas.microsoft.com/office/drawing/2014/main" id="{EF719DDF-213C-8A93-20E0-E17AFAE2A68A}"/>
              </a:ext>
            </a:extLst>
          </p:cNvPr>
          <p:cNvSpPr>
            <a:spLocks noGrp="1"/>
          </p:cNvSpPr>
          <p:nvPr>
            <p:ph sz="quarter" idx="10"/>
          </p:nvPr>
        </p:nvSpPr>
        <p:spPr>
          <a:xfrm>
            <a:off x="6810704" y="3686176"/>
            <a:ext cx="3857296" cy="2803922"/>
          </a:xfrm>
        </p:spPr>
        <p:txBody>
          <a:bodyPr/>
          <a:lstStyle>
            <a:lvl1pPr marL="0" indent="0">
              <a:spcBef>
                <a:spcPts val="600"/>
              </a:spcBef>
              <a:buFont typeface="Arial" panose="020B0604020202020204" pitchFamily="34" charset="0"/>
              <a:buChar char="​"/>
              <a:defRPr sz="1800"/>
            </a:lvl1pPr>
            <a:lvl2pPr marL="182862" indent="-182862">
              <a:spcBef>
                <a:spcPts val="600"/>
              </a:spcBef>
              <a:buFont typeface="Arial" panose="020B0604020202020204" pitchFamily="34" charset="0"/>
              <a:buChar char="•"/>
              <a:defRPr sz="1600"/>
            </a:lvl2pPr>
            <a:lvl3pPr marL="182862" indent="-182862">
              <a:defRPr sz="1600"/>
            </a:lvl3pPr>
            <a:lvl4pPr marL="182862" indent="-182862">
              <a:buFont typeface="Arial" panose="020B0604020202020204" pitchFamily="34" charset="0"/>
              <a:buChar char="•"/>
              <a:defRPr sz="1600"/>
            </a:lvl4pPr>
            <a:lvl5pPr marL="182862" indent="-182862">
              <a:defRPr sz="1600"/>
            </a:lvl5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65BE20A-75CF-13E6-F8CB-E02FB7ED6BB3}"/>
              </a:ext>
            </a:extLst>
          </p:cNvPr>
          <p:cNvSpPr>
            <a:spLocks noGrp="1"/>
          </p:cNvSpPr>
          <p:nvPr>
            <p:ph type="pic" sz="quarter" idx="11" hasCustomPrompt="1"/>
          </p:nvPr>
        </p:nvSpPr>
        <p:spPr>
          <a:xfrm>
            <a:off x="511175" y="-759279"/>
            <a:ext cx="5940552" cy="8435340"/>
          </a:xfrm>
        </p:spPr>
        <p:txBody>
          <a:bodyPr bIns="1371600" anchor="ctr" anchorCtr="0"/>
          <a:lstStyle>
            <a:lvl1pPr marL="0" indent="0" algn="ctr">
              <a:buNone/>
              <a:defRPr/>
            </a:lvl1pPr>
          </a:lstStyle>
          <a:p>
            <a:r>
              <a:rPr lang="en-US"/>
              <a:t>Click to add photo</a:t>
            </a:r>
          </a:p>
        </p:txBody>
      </p:sp>
    </p:spTree>
    <p:extLst>
      <p:ext uri="{BB962C8B-B14F-4D97-AF65-F5344CB8AC3E}">
        <p14:creationId xmlns:p14="http://schemas.microsoft.com/office/powerpoint/2010/main" val="119721083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807935C-1132-A15E-C295-B79B81626CF0}"/>
              </a:ext>
            </a:extLst>
          </p:cNvPr>
          <p:cNvSpPr>
            <a:spLocks noGrp="1"/>
          </p:cNvSpPr>
          <p:nvPr>
            <p:ph sz="quarter" idx="12" hasCustomPrompt="1"/>
          </p:nvPr>
        </p:nvSpPr>
        <p:spPr>
          <a:xfrm>
            <a:off x="2165131" y="857250"/>
            <a:ext cx="3794234" cy="3730516"/>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4" name="Content Placeholder 3">
            <a:extLst>
              <a:ext uri="{FF2B5EF4-FFF2-40B4-BE49-F238E27FC236}">
                <a16:creationId xmlns:a16="http://schemas.microsoft.com/office/drawing/2014/main" id="{C2E54102-AFF3-691E-A3EB-0489ED1BB576}"/>
              </a:ext>
            </a:extLst>
          </p:cNvPr>
          <p:cNvSpPr>
            <a:spLocks noGrp="1"/>
          </p:cNvSpPr>
          <p:nvPr>
            <p:ph sz="quarter" idx="13" hasCustomPrompt="1"/>
          </p:nvPr>
        </p:nvSpPr>
        <p:spPr>
          <a:xfrm>
            <a:off x="6232635" y="857250"/>
            <a:ext cx="3794234" cy="3730515"/>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5" name="Content Placeholder 3">
            <a:extLst>
              <a:ext uri="{FF2B5EF4-FFF2-40B4-BE49-F238E27FC236}">
                <a16:creationId xmlns:a16="http://schemas.microsoft.com/office/drawing/2014/main" id="{0D5BADA8-89FA-B0A9-06D6-6A5B582CD3D3}"/>
              </a:ext>
            </a:extLst>
          </p:cNvPr>
          <p:cNvSpPr>
            <a:spLocks noGrp="1"/>
          </p:cNvSpPr>
          <p:nvPr>
            <p:ph sz="quarter" idx="14" hasCustomPrompt="1"/>
          </p:nvPr>
        </p:nvSpPr>
        <p:spPr>
          <a:xfrm>
            <a:off x="2165131" y="4793334"/>
            <a:ext cx="3794234" cy="1245517"/>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6" name="Content Placeholder 3">
            <a:extLst>
              <a:ext uri="{FF2B5EF4-FFF2-40B4-BE49-F238E27FC236}">
                <a16:creationId xmlns:a16="http://schemas.microsoft.com/office/drawing/2014/main" id="{FAFF9AF9-B508-902D-15CC-853E291E41F6}"/>
              </a:ext>
            </a:extLst>
          </p:cNvPr>
          <p:cNvSpPr>
            <a:spLocks noGrp="1"/>
          </p:cNvSpPr>
          <p:nvPr>
            <p:ph sz="quarter" idx="15" hasCustomPrompt="1"/>
          </p:nvPr>
        </p:nvSpPr>
        <p:spPr>
          <a:xfrm>
            <a:off x="6232635" y="4793334"/>
            <a:ext cx="3794234" cy="1245517"/>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7" name="Text Placeholder 6">
            <a:extLst>
              <a:ext uri="{FF2B5EF4-FFF2-40B4-BE49-F238E27FC236}">
                <a16:creationId xmlns:a16="http://schemas.microsoft.com/office/drawing/2014/main" id="{7FC6B363-D2FB-EBDC-709E-8FFAF59B5CFF}"/>
              </a:ext>
            </a:extLst>
          </p:cNvPr>
          <p:cNvSpPr>
            <a:spLocks noGrp="1"/>
          </p:cNvSpPr>
          <p:nvPr>
            <p:ph type="body" sz="quarter" idx="16" hasCustomPrompt="1"/>
          </p:nvPr>
        </p:nvSpPr>
        <p:spPr>
          <a:xfrm>
            <a:off x="2165131" y="6038851"/>
            <a:ext cx="3794234" cy="489347"/>
          </a:xfrm>
        </p:spPr>
        <p:txBody>
          <a:bodyPr anchor="b" anchorCtr="0"/>
          <a:lstStyle>
            <a:lvl1pPr marL="0" indent="0" algn="l">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
        <p:nvSpPr>
          <p:cNvPr id="8" name="Text Placeholder 6">
            <a:extLst>
              <a:ext uri="{FF2B5EF4-FFF2-40B4-BE49-F238E27FC236}">
                <a16:creationId xmlns:a16="http://schemas.microsoft.com/office/drawing/2014/main" id="{EC0E82C9-3759-588F-2C42-4BE5C4953F24}"/>
              </a:ext>
            </a:extLst>
          </p:cNvPr>
          <p:cNvSpPr>
            <a:spLocks noGrp="1"/>
          </p:cNvSpPr>
          <p:nvPr>
            <p:ph type="body" sz="quarter" idx="17" hasCustomPrompt="1"/>
          </p:nvPr>
        </p:nvSpPr>
        <p:spPr>
          <a:xfrm>
            <a:off x="6232635" y="6038851"/>
            <a:ext cx="3794234" cy="489347"/>
          </a:xfrm>
        </p:spPr>
        <p:txBody>
          <a:bodyPr anchor="b" anchorCtr="0"/>
          <a:lstStyle>
            <a:lvl1pPr marL="0" indent="0" algn="l">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2659682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115739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2 Charts">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F807935C-1132-A15E-C295-B79B81626CF0}"/>
              </a:ext>
            </a:extLst>
          </p:cNvPr>
          <p:cNvSpPr>
            <a:spLocks noGrp="1"/>
          </p:cNvSpPr>
          <p:nvPr>
            <p:ph sz="quarter" idx="12" hasCustomPrompt="1"/>
          </p:nvPr>
        </p:nvSpPr>
        <p:spPr>
          <a:xfrm>
            <a:off x="3352800" y="857249"/>
            <a:ext cx="2532993" cy="4487261"/>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4" name="Content Placeholder 3">
            <a:extLst>
              <a:ext uri="{FF2B5EF4-FFF2-40B4-BE49-F238E27FC236}">
                <a16:creationId xmlns:a16="http://schemas.microsoft.com/office/drawing/2014/main" id="{C2E54102-AFF3-691E-A3EB-0489ED1BB576}"/>
              </a:ext>
            </a:extLst>
          </p:cNvPr>
          <p:cNvSpPr>
            <a:spLocks noGrp="1"/>
          </p:cNvSpPr>
          <p:nvPr>
            <p:ph sz="quarter" idx="13" hasCustomPrompt="1"/>
          </p:nvPr>
        </p:nvSpPr>
        <p:spPr>
          <a:xfrm>
            <a:off x="6306209" y="857250"/>
            <a:ext cx="2532993" cy="4487261"/>
          </a:xfrm>
        </p:spPr>
        <p:txBody>
          <a:bodyPr/>
          <a:lstStyle>
            <a:lvl1pPr marL="0" indent="0" algn="ctr">
              <a:buNone/>
              <a:defRPr sz="1600" b="1"/>
            </a:lvl1pPr>
            <a:lvl2pPr marL="0" indent="0" algn="ctr">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Click bar chart icon to add chart</a:t>
            </a:r>
          </a:p>
        </p:txBody>
      </p:sp>
      <p:sp>
        <p:nvSpPr>
          <p:cNvPr id="5" name="Content Placeholder 3">
            <a:extLst>
              <a:ext uri="{FF2B5EF4-FFF2-40B4-BE49-F238E27FC236}">
                <a16:creationId xmlns:a16="http://schemas.microsoft.com/office/drawing/2014/main" id="{0D5BADA8-89FA-B0A9-06D6-6A5B582CD3D3}"/>
              </a:ext>
            </a:extLst>
          </p:cNvPr>
          <p:cNvSpPr>
            <a:spLocks noGrp="1"/>
          </p:cNvSpPr>
          <p:nvPr>
            <p:ph sz="quarter" idx="14" hasCustomPrompt="1"/>
          </p:nvPr>
        </p:nvSpPr>
        <p:spPr>
          <a:xfrm>
            <a:off x="1524000" y="1253358"/>
            <a:ext cx="1744718" cy="4010799"/>
          </a:xfrm>
        </p:spPr>
        <p:txBody>
          <a:bodyPr anchor="ctr" anchorCtr="0"/>
          <a:lstStyle>
            <a:lvl1pPr marL="0" indent="0" algn="l">
              <a:buNone/>
              <a:defRPr sz="1600" b="1"/>
            </a:lvl1pPr>
            <a:lvl2pPr marL="0" indent="0" algn="l">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6" name="Content Placeholder 3">
            <a:extLst>
              <a:ext uri="{FF2B5EF4-FFF2-40B4-BE49-F238E27FC236}">
                <a16:creationId xmlns:a16="http://schemas.microsoft.com/office/drawing/2014/main" id="{FAFF9AF9-B508-902D-15CC-853E291E41F6}"/>
              </a:ext>
            </a:extLst>
          </p:cNvPr>
          <p:cNvSpPr>
            <a:spLocks noGrp="1"/>
          </p:cNvSpPr>
          <p:nvPr>
            <p:ph sz="quarter" idx="15" hasCustomPrompt="1"/>
          </p:nvPr>
        </p:nvSpPr>
        <p:spPr>
          <a:xfrm>
            <a:off x="8923283" y="1253358"/>
            <a:ext cx="1744717" cy="4010799"/>
          </a:xfrm>
        </p:spPr>
        <p:txBody>
          <a:bodyPr anchor="ctr" anchorCtr="0"/>
          <a:lstStyle>
            <a:lvl1pPr marL="0" indent="0" algn="l">
              <a:buNone/>
              <a:defRPr sz="1600" b="1"/>
            </a:lvl1pPr>
            <a:lvl2pPr marL="0" indent="0" algn="l">
              <a:buNone/>
              <a:defRPr sz="1600" b="0">
                <a:solidFill>
                  <a:schemeClr val="tx1"/>
                </a:solidFill>
              </a:defRPr>
            </a:lvl2pPr>
            <a:lvl3pPr marL="0" indent="0" algn="ctr">
              <a:buNone/>
              <a:defRPr sz="1600" b="1"/>
            </a:lvl3pPr>
            <a:lvl4pPr marL="0" indent="0" algn="ctr">
              <a:buNone/>
              <a:defRPr sz="1600" b="1"/>
            </a:lvl4pPr>
            <a:lvl5pPr marL="0" indent="0" algn="ctr">
              <a:buNone/>
              <a:defRPr sz="1600" b="1"/>
            </a:lvl5pPr>
            <a:lvl6pPr marL="0" indent="0" algn="ctr">
              <a:buNone/>
              <a:defRPr sz="1600" b="1"/>
            </a:lvl6pPr>
            <a:lvl7pPr marL="0" indent="0" algn="ctr">
              <a:buNone/>
              <a:defRPr sz="1600" b="1"/>
            </a:lvl7pPr>
            <a:lvl8pPr marL="0" indent="0" algn="ctr">
              <a:buNone/>
              <a:defRPr sz="1600" b="1"/>
            </a:lvl8pPr>
            <a:lvl9pPr marL="0" indent="0" algn="ctr">
              <a:buNone/>
              <a:defRPr sz="1600" b="1"/>
            </a:lvl9pPr>
          </a:lstStyle>
          <a:p>
            <a:pPr lvl="0"/>
            <a:r>
              <a:rPr lang="en-US"/>
              <a:t>Six words max</a:t>
            </a:r>
          </a:p>
          <a:p>
            <a:pPr lvl="1"/>
            <a:r>
              <a:rPr lang="en-US"/>
              <a:t>Second level six words max</a:t>
            </a:r>
          </a:p>
        </p:txBody>
      </p:sp>
      <p:sp>
        <p:nvSpPr>
          <p:cNvPr id="7" name="Text Placeholder 6">
            <a:extLst>
              <a:ext uri="{FF2B5EF4-FFF2-40B4-BE49-F238E27FC236}">
                <a16:creationId xmlns:a16="http://schemas.microsoft.com/office/drawing/2014/main" id="{7FC6B363-D2FB-EBDC-709E-8FFAF59B5CFF}"/>
              </a:ext>
            </a:extLst>
          </p:cNvPr>
          <p:cNvSpPr>
            <a:spLocks noGrp="1"/>
          </p:cNvSpPr>
          <p:nvPr>
            <p:ph type="body" sz="quarter" idx="16" hasCustomPrompt="1"/>
          </p:nvPr>
        </p:nvSpPr>
        <p:spPr>
          <a:xfrm>
            <a:off x="3352800" y="5920609"/>
            <a:ext cx="2532993" cy="4893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
        <p:nvSpPr>
          <p:cNvPr id="8" name="Text Placeholder 6">
            <a:extLst>
              <a:ext uri="{FF2B5EF4-FFF2-40B4-BE49-F238E27FC236}">
                <a16:creationId xmlns:a16="http://schemas.microsoft.com/office/drawing/2014/main" id="{EC0E82C9-3759-588F-2C42-4BE5C4953F24}"/>
              </a:ext>
            </a:extLst>
          </p:cNvPr>
          <p:cNvSpPr>
            <a:spLocks noGrp="1"/>
          </p:cNvSpPr>
          <p:nvPr>
            <p:ph type="body" sz="quarter" idx="17" hasCustomPrompt="1"/>
          </p:nvPr>
        </p:nvSpPr>
        <p:spPr>
          <a:xfrm>
            <a:off x="6306209" y="5920609"/>
            <a:ext cx="2532993" cy="4893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8242724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Full Photo">
    <p:spTree>
      <p:nvGrpSpPr>
        <p:cNvPr id="1" name=""/>
        <p:cNvGrpSpPr/>
        <p:nvPr/>
      </p:nvGrpSpPr>
      <p:grpSpPr>
        <a:xfrm>
          <a:off x="0" y="0"/>
          <a:ext cx="0" cy="0"/>
          <a:chOff x="0" y="0"/>
          <a:chExt cx="0" cy="0"/>
        </a:xfrm>
      </p:grpSpPr>
      <p:pic>
        <p:nvPicPr>
          <p:cNvPr id="13" name="Picture 12" descr="A snowy mountain tops with a blue sky&#10;&#10;Description automatically generated" hidden="1">
            <a:extLst>
              <a:ext uri="{FF2B5EF4-FFF2-40B4-BE49-F238E27FC236}">
                <a16:creationId xmlns:a16="http://schemas.microsoft.com/office/drawing/2014/main" id="{A5FFAFB4-33AB-E38A-9F6A-97760FBCA9CD}"/>
              </a:ext>
            </a:extLst>
          </p:cNvPr>
          <p:cNvPicPr>
            <a:picLocks noChangeAspect="1"/>
          </p:cNvPicPr>
          <p:nvPr userDrawn="1"/>
        </p:nvPicPr>
        <p:blipFill>
          <a:blip r:embed="rId2">
            <a:alphaModFix amt="70000"/>
          </a:blip>
          <a:srcRect r="3"/>
          <a:stretch>
            <a:fillRect/>
          </a:stretch>
        </p:blipFill>
        <p:spPr>
          <a:xfrm>
            <a:off x="0" y="0"/>
            <a:ext cx="12191577" cy="6858000"/>
          </a:xfrm>
          <a:prstGeom prst="rect">
            <a:avLst/>
          </a:prstGeom>
        </p:spPr>
      </p:pic>
      <p:grpSp>
        <p:nvGrpSpPr>
          <p:cNvPr id="3" name="Block_L">
            <a:extLst>
              <a:ext uri="{FF2B5EF4-FFF2-40B4-BE49-F238E27FC236}">
                <a16:creationId xmlns:a16="http://schemas.microsoft.com/office/drawing/2014/main" id="{7478B09C-9123-8AD8-61AC-A1F62083CF2A}"/>
              </a:ext>
            </a:extLst>
          </p:cNvPr>
          <p:cNvGrpSpPr/>
          <p:nvPr userDrawn="1"/>
        </p:nvGrpSpPr>
        <p:grpSpPr>
          <a:xfrm>
            <a:off x="514049" y="1"/>
            <a:ext cx="928330" cy="5766524"/>
            <a:chOff x="1542148" y="0"/>
            <a:chExt cx="2784990" cy="7688699"/>
          </a:xfrm>
        </p:grpSpPr>
        <p:sp>
          <p:nvSpPr>
            <p:cNvPr id="5" name="Block_L-003">
              <a:extLst>
                <a:ext uri="{FF2B5EF4-FFF2-40B4-BE49-F238E27FC236}">
                  <a16:creationId xmlns:a16="http://schemas.microsoft.com/office/drawing/2014/main" id="{AC912A49-5128-2A72-4632-C2BBFC0AAF11}"/>
                </a:ext>
              </a:extLst>
            </p:cNvPr>
            <p:cNvSpPr/>
            <p:nvPr/>
          </p:nvSpPr>
          <p:spPr>
            <a:xfrm rot="10800000" flipH="1">
              <a:off x="3622886" y="2556424"/>
              <a:ext cx="704252" cy="5132275"/>
            </a:xfrm>
            <a:prstGeom prst="rect">
              <a:avLst/>
            </a:prstGeom>
            <a:solidFill>
              <a:srgbClr val="009AD7">
                <a:alpha val="40000"/>
              </a:srgbClr>
            </a:solidFill>
            <a:ln w="12700">
              <a:miter lim="400000"/>
            </a:ln>
          </p:spPr>
          <p:txBody>
            <a:bodyPr lIns="67733" tIns="67733" rIns="67733" bIns="67733" anchor="ctr"/>
            <a:lstStyle/>
            <a:p>
              <a:pPr algn="ctr" defTabSz="366852">
                <a:defRPr sz="4200" b="0">
                  <a:latin typeface="Helvetica Neue Medium"/>
                  <a:ea typeface="Helvetica Neue Medium"/>
                  <a:cs typeface="Helvetica Neue Medium"/>
                  <a:sym typeface="Helvetica Neue Medium"/>
                </a:defRPr>
              </a:pPr>
              <a:endParaRPr sz="1400"/>
            </a:p>
          </p:txBody>
        </p:sp>
        <p:sp>
          <p:nvSpPr>
            <p:cNvPr id="6" name="Block_L-002">
              <a:extLst>
                <a:ext uri="{FF2B5EF4-FFF2-40B4-BE49-F238E27FC236}">
                  <a16:creationId xmlns:a16="http://schemas.microsoft.com/office/drawing/2014/main" id="{187B0CB9-9F95-73FE-36B3-689EE16EBBA8}"/>
                </a:ext>
              </a:extLst>
            </p:cNvPr>
            <p:cNvSpPr/>
            <p:nvPr/>
          </p:nvSpPr>
          <p:spPr>
            <a:xfrm rot="10800000" flipH="1">
              <a:off x="2530757" y="3869249"/>
              <a:ext cx="267680" cy="3175001"/>
            </a:xfrm>
            <a:prstGeom prst="rect">
              <a:avLst/>
            </a:prstGeom>
            <a:solidFill>
              <a:srgbClr val="009AD7">
                <a:alpha val="98000"/>
              </a:srgbClr>
            </a:solidFill>
            <a:ln w="12700">
              <a:miter lim="400000"/>
            </a:ln>
          </p:spPr>
          <p:txBody>
            <a:bodyPr lIns="67733" tIns="67733" rIns="67733" bIns="67733" anchor="ctr"/>
            <a:lstStyle/>
            <a:p>
              <a:pPr algn="ctr" defTabSz="366852">
                <a:defRPr sz="4200" b="0">
                  <a:latin typeface="Helvetica Neue Medium"/>
                  <a:ea typeface="Helvetica Neue Medium"/>
                  <a:cs typeface="Helvetica Neue Medium"/>
                  <a:sym typeface="Helvetica Neue Medium"/>
                </a:defRPr>
              </a:pPr>
              <a:endParaRPr sz="1400"/>
            </a:p>
          </p:txBody>
        </p:sp>
        <p:sp>
          <p:nvSpPr>
            <p:cNvPr id="7" name="Block_L-001">
              <a:extLst>
                <a:ext uri="{FF2B5EF4-FFF2-40B4-BE49-F238E27FC236}">
                  <a16:creationId xmlns:a16="http://schemas.microsoft.com/office/drawing/2014/main" id="{4DBFD57D-1E4A-BED0-1F28-084696051BB5}"/>
                </a:ext>
              </a:extLst>
            </p:cNvPr>
            <p:cNvSpPr/>
            <p:nvPr/>
          </p:nvSpPr>
          <p:spPr>
            <a:xfrm rot="10800000" flipH="1">
              <a:off x="1542148" y="0"/>
              <a:ext cx="990355" cy="5181267"/>
            </a:xfrm>
            <a:prstGeom prst="rect">
              <a:avLst/>
            </a:prstGeom>
            <a:solidFill>
              <a:srgbClr val="009AD7">
                <a:alpha val="65000"/>
              </a:srgbClr>
            </a:solidFill>
            <a:ln w="12700">
              <a:miter lim="400000"/>
            </a:ln>
          </p:spPr>
          <p:txBody>
            <a:bodyPr lIns="67733" tIns="67733" rIns="67733" bIns="67733" anchor="ctr"/>
            <a:lstStyle/>
            <a:p>
              <a:pPr algn="ctr" defTabSz="366852"/>
              <a:endParaRPr sz="1400">
                <a:latin typeface="Helvetica Neue Medium"/>
              </a:endParaRPr>
            </a:p>
          </p:txBody>
        </p:sp>
      </p:grpSp>
      <p:grpSp>
        <p:nvGrpSpPr>
          <p:cNvPr id="8" name="Block_R">
            <a:extLst>
              <a:ext uri="{FF2B5EF4-FFF2-40B4-BE49-F238E27FC236}">
                <a16:creationId xmlns:a16="http://schemas.microsoft.com/office/drawing/2014/main" id="{CBC34B72-65CA-6B38-9E40-6153731B2B02}"/>
              </a:ext>
            </a:extLst>
          </p:cNvPr>
          <p:cNvGrpSpPr/>
          <p:nvPr userDrawn="1"/>
        </p:nvGrpSpPr>
        <p:grpSpPr>
          <a:xfrm>
            <a:off x="10755265" y="791317"/>
            <a:ext cx="922686" cy="6092786"/>
            <a:chOff x="32265795" y="1055090"/>
            <a:chExt cx="2768058" cy="8123714"/>
          </a:xfrm>
        </p:grpSpPr>
        <p:sp>
          <p:nvSpPr>
            <p:cNvPr id="9" name="Block_R-003">
              <a:extLst>
                <a:ext uri="{FF2B5EF4-FFF2-40B4-BE49-F238E27FC236}">
                  <a16:creationId xmlns:a16="http://schemas.microsoft.com/office/drawing/2014/main" id="{4402A85D-4F4B-67B9-5F28-763B207135CD}"/>
                </a:ext>
              </a:extLst>
            </p:cNvPr>
            <p:cNvSpPr/>
            <p:nvPr/>
          </p:nvSpPr>
          <p:spPr>
            <a:xfrm rot="10800000" flipH="1">
              <a:off x="34043497" y="3744814"/>
              <a:ext cx="990356" cy="5433990"/>
            </a:xfrm>
            <a:prstGeom prst="rect">
              <a:avLst/>
            </a:prstGeom>
            <a:solidFill>
              <a:srgbClr val="009AD7">
                <a:alpha val="65000"/>
              </a:srgbClr>
            </a:solidFill>
            <a:ln w="12700">
              <a:miter lim="400000"/>
            </a:ln>
          </p:spPr>
          <p:txBody>
            <a:bodyPr lIns="67733" tIns="67733" rIns="67733" bIns="67733" anchor="ctr"/>
            <a:lstStyle/>
            <a:p>
              <a:pPr algn="ctr" defTabSz="366852">
                <a:defRPr sz="4200" b="0">
                  <a:latin typeface="Helvetica Neue Medium"/>
                  <a:ea typeface="Helvetica Neue Medium"/>
                  <a:cs typeface="Helvetica Neue Medium"/>
                  <a:sym typeface="Helvetica Neue Medium"/>
                </a:defRPr>
              </a:pPr>
              <a:endParaRPr sz="1400"/>
            </a:p>
          </p:txBody>
        </p:sp>
        <p:sp>
          <p:nvSpPr>
            <p:cNvPr id="10" name="Block_R-002">
              <a:extLst>
                <a:ext uri="{FF2B5EF4-FFF2-40B4-BE49-F238E27FC236}">
                  <a16:creationId xmlns:a16="http://schemas.microsoft.com/office/drawing/2014/main" id="{025EE8D4-62CD-D380-E7D6-3DBC0EB0A239}"/>
                </a:ext>
              </a:extLst>
            </p:cNvPr>
            <p:cNvSpPr/>
            <p:nvPr/>
          </p:nvSpPr>
          <p:spPr>
            <a:xfrm rot="10800000" flipH="1">
              <a:off x="33787479" y="1055090"/>
              <a:ext cx="267680" cy="3398772"/>
            </a:xfrm>
            <a:prstGeom prst="rect">
              <a:avLst/>
            </a:prstGeom>
            <a:solidFill>
              <a:srgbClr val="007ABB">
                <a:alpha val="98000"/>
              </a:srgbClr>
            </a:solidFill>
            <a:ln w="12700">
              <a:miter lim="400000"/>
            </a:ln>
          </p:spPr>
          <p:txBody>
            <a:bodyPr lIns="67733" tIns="67733" rIns="67733" bIns="67733" anchor="ctr"/>
            <a:lstStyle/>
            <a:p>
              <a:pPr algn="ctr" defTabSz="366852">
                <a:defRPr sz="4200" b="0">
                  <a:latin typeface="Helvetica Neue Medium"/>
                  <a:ea typeface="Helvetica Neue Medium"/>
                  <a:cs typeface="Helvetica Neue Medium"/>
                  <a:sym typeface="Helvetica Neue Medium"/>
                </a:defRPr>
              </a:pPr>
              <a:endParaRPr sz="1400"/>
            </a:p>
          </p:txBody>
        </p:sp>
        <p:sp>
          <p:nvSpPr>
            <p:cNvPr id="11" name="Block_R-001">
              <a:extLst>
                <a:ext uri="{FF2B5EF4-FFF2-40B4-BE49-F238E27FC236}">
                  <a16:creationId xmlns:a16="http://schemas.microsoft.com/office/drawing/2014/main" id="{4CE9BD5E-9681-C653-76F2-1F4D7B85FA21}"/>
                </a:ext>
              </a:extLst>
            </p:cNvPr>
            <p:cNvSpPr/>
            <p:nvPr/>
          </p:nvSpPr>
          <p:spPr>
            <a:xfrm rot="10800000" flipH="1">
              <a:off x="32265795" y="1439913"/>
              <a:ext cx="725092" cy="5132275"/>
            </a:xfrm>
            <a:prstGeom prst="rect">
              <a:avLst/>
            </a:prstGeom>
            <a:solidFill>
              <a:srgbClr val="009AD7">
                <a:alpha val="40000"/>
              </a:srgbClr>
            </a:solidFill>
            <a:ln w="12700">
              <a:miter lim="400000"/>
            </a:ln>
          </p:spPr>
          <p:txBody>
            <a:bodyPr lIns="67733" tIns="67733" rIns="67733" bIns="67733" anchor="ctr"/>
            <a:lstStyle/>
            <a:p>
              <a:pPr algn="ctr" defTabSz="366852"/>
              <a:endParaRPr sz="1400">
                <a:latin typeface="Helvetica Neue Medium"/>
              </a:endParaRPr>
            </a:p>
          </p:txBody>
        </p:sp>
      </p:grpSp>
      <p:sp>
        <p:nvSpPr>
          <p:cNvPr id="12" name="Title 2">
            <a:extLst>
              <a:ext uri="{FF2B5EF4-FFF2-40B4-BE49-F238E27FC236}">
                <a16:creationId xmlns:a16="http://schemas.microsoft.com/office/drawing/2014/main" id="{DF91A39E-70BD-6340-9F02-DFD91B5DEFCB}"/>
              </a:ext>
            </a:extLst>
          </p:cNvPr>
          <p:cNvSpPr>
            <a:spLocks noGrp="1"/>
          </p:cNvSpPr>
          <p:nvPr>
            <p:ph type="title" hasCustomPrompt="1"/>
          </p:nvPr>
        </p:nvSpPr>
        <p:spPr>
          <a:xfrm>
            <a:off x="1524000" y="3163575"/>
            <a:ext cx="9144000" cy="530851"/>
          </a:xfrm>
        </p:spPr>
        <p:txBody>
          <a:bodyPr anchor="ctr" anchorCtr="0"/>
          <a:lstStyle>
            <a:lvl1pPr algn="ctr">
              <a:defRPr sz="3833">
                <a:solidFill>
                  <a:schemeClr val="tx2"/>
                </a:solidFill>
              </a:defRPr>
            </a:lvl1pPr>
          </a:lstStyle>
          <a:p>
            <a:r>
              <a:rPr lang="en-US"/>
              <a:t>Title 12 Words Max</a:t>
            </a:r>
          </a:p>
        </p:txBody>
      </p:sp>
    </p:spTree>
    <p:extLst>
      <p:ext uri="{BB962C8B-B14F-4D97-AF65-F5344CB8AC3E}">
        <p14:creationId xmlns:p14="http://schemas.microsoft.com/office/powerpoint/2010/main" val="143031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6330898" y="1747684"/>
            <a:ext cx="385645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2004646" y="1747684"/>
            <a:ext cx="385645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4" name="Content Placeholder 3">
            <a:extLst>
              <a:ext uri="{FF2B5EF4-FFF2-40B4-BE49-F238E27FC236}">
                <a16:creationId xmlns:a16="http://schemas.microsoft.com/office/drawing/2014/main" id="{2EEED133-6B03-B9F7-452E-33B8C535DB1B}"/>
              </a:ext>
            </a:extLst>
          </p:cNvPr>
          <p:cNvSpPr>
            <a:spLocks noGrp="1"/>
          </p:cNvSpPr>
          <p:nvPr userDrawn="1">
            <p:ph sz="quarter" idx="10" hasCustomPrompt="1"/>
          </p:nvPr>
        </p:nvSpPr>
        <p:spPr>
          <a:xfrm>
            <a:off x="2004646" y="2577703"/>
            <a:ext cx="3856457" cy="3026724"/>
          </a:xfrm>
          <a:ln w="38100">
            <a:noFill/>
          </a:ln>
        </p:spPr>
        <p:txBody>
          <a:bodyPr lIns="91440" tIns="0" rIns="91440"/>
          <a:lstStyle>
            <a:lvl1pPr marL="0" indent="0" algn="ctr">
              <a:buFont typeface="Arial" panose="020B0604020202020204" pitchFamily="34" charset="0"/>
              <a:buChar char="​"/>
              <a:defRPr sz="1800" b="1">
                <a:solidFill>
                  <a:srgbClr val="009AD7"/>
                </a:solidFill>
              </a:defRPr>
            </a:lvl1pPr>
            <a:lvl2pPr marL="0" indent="0" algn="ctr">
              <a:buFont typeface="Arial" panose="020B0604020202020204" pitchFamily="34" charset="0"/>
              <a:buChar char="​"/>
              <a:defRPr sz="18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userDrawn="1">
            <p:ph sz="quarter" idx="11" hasCustomPrompt="1"/>
          </p:nvPr>
        </p:nvSpPr>
        <p:spPr>
          <a:xfrm>
            <a:off x="6330898" y="2577703"/>
            <a:ext cx="3856457" cy="3026724"/>
          </a:xfrm>
          <a:ln w="38100">
            <a:noFill/>
          </a:ln>
        </p:spPr>
        <p:txBody>
          <a:bodyPr lIns="91440" tIns="0" rIns="91440"/>
          <a:lstStyle>
            <a:lvl1pPr marL="0" indent="0" algn="ctr">
              <a:buFont typeface="Arial" panose="020B0604020202020204" pitchFamily="34" charset="0"/>
              <a:buChar char="​"/>
              <a:defRPr sz="1800" b="1">
                <a:solidFill>
                  <a:srgbClr val="009AD7"/>
                </a:solidFill>
              </a:defRPr>
            </a:lvl1pPr>
            <a:lvl2pPr marL="0" indent="0" algn="ctr">
              <a:buFont typeface="Arial" panose="020B0604020202020204" pitchFamily="34" charset="0"/>
              <a:buChar char="​"/>
              <a:defRPr sz="18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6" name="Text Placeholder 6">
            <a:extLst>
              <a:ext uri="{FF2B5EF4-FFF2-40B4-BE49-F238E27FC236}">
                <a16:creationId xmlns:a16="http://schemas.microsoft.com/office/drawing/2014/main" id="{0AC005AE-A0EE-312B-23CC-E4DFA1B3F335}"/>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81765151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7610774"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23" name="Graphic 20">
            <a:extLst>
              <a:ext uri="{FF2B5EF4-FFF2-40B4-BE49-F238E27FC236}">
                <a16:creationId xmlns:a16="http://schemas.microsoft.com/office/drawing/2014/main" id="{660CB79B-BEA7-3897-53BD-C4204D14CC0E}"/>
              </a:ext>
            </a:extLst>
          </p:cNvPr>
          <p:cNvSpPr/>
          <p:nvPr userDrawn="1"/>
        </p:nvSpPr>
        <p:spPr>
          <a:xfrm>
            <a:off x="4783620"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4" name="Graphic 20">
            <a:extLst>
              <a:ext uri="{FF2B5EF4-FFF2-40B4-BE49-F238E27FC236}">
                <a16:creationId xmlns:a16="http://schemas.microsoft.com/office/drawing/2014/main" id="{FCCF2BE3-4D1C-4B4B-A7F6-0C46EBFA6A84}"/>
              </a:ext>
            </a:extLst>
          </p:cNvPr>
          <p:cNvSpPr/>
          <p:nvPr userDrawn="1"/>
        </p:nvSpPr>
        <p:spPr>
          <a:xfrm>
            <a:off x="7610774"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56467" y="1747684"/>
            <a:ext cx="2624760"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56467"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783620" y="2577703"/>
            <a:ext cx="2624760"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3" name="Text Placeholder 6">
            <a:extLst>
              <a:ext uri="{FF2B5EF4-FFF2-40B4-BE49-F238E27FC236}">
                <a16:creationId xmlns:a16="http://schemas.microsoft.com/office/drawing/2014/main" id="{6DF791D9-977F-09B9-E1E5-1B3DBC4D6F2F}"/>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6796863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4080745"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4" name="Graphic 20">
            <a:extLst>
              <a:ext uri="{FF2B5EF4-FFF2-40B4-BE49-F238E27FC236}">
                <a16:creationId xmlns:a16="http://schemas.microsoft.com/office/drawing/2014/main" id="{FCCF2BE3-4D1C-4B4B-A7F6-0C46EBFA6A84}"/>
              </a:ext>
            </a:extLst>
          </p:cNvPr>
          <p:cNvSpPr/>
          <p:nvPr userDrawn="1"/>
        </p:nvSpPr>
        <p:spPr>
          <a:xfrm>
            <a:off x="6181610"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79880"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3" name="Graphic 20">
            <a:extLst>
              <a:ext uri="{FF2B5EF4-FFF2-40B4-BE49-F238E27FC236}">
                <a16:creationId xmlns:a16="http://schemas.microsoft.com/office/drawing/2014/main" id="{D2FE4A59-940A-DA12-F2F8-A4EBE775762F}"/>
              </a:ext>
            </a:extLst>
          </p:cNvPr>
          <p:cNvSpPr/>
          <p:nvPr userDrawn="1"/>
        </p:nvSpPr>
        <p:spPr>
          <a:xfrm>
            <a:off x="8282474" y="1747684"/>
            <a:ext cx="1931377" cy="4253066"/>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6181609"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79880"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080744"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8" name="Content Placeholder 3">
            <a:extLst>
              <a:ext uri="{FF2B5EF4-FFF2-40B4-BE49-F238E27FC236}">
                <a16:creationId xmlns:a16="http://schemas.microsoft.com/office/drawing/2014/main" id="{2404AE5D-B58F-C698-231C-D8477D91FC12}"/>
              </a:ext>
            </a:extLst>
          </p:cNvPr>
          <p:cNvSpPr>
            <a:spLocks noGrp="1"/>
          </p:cNvSpPr>
          <p:nvPr>
            <p:ph sz="quarter" idx="13" hasCustomPrompt="1"/>
          </p:nvPr>
        </p:nvSpPr>
        <p:spPr>
          <a:xfrm>
            <a:off x="8282474" y="2577704"/>
            <a:ext cx="1931377" cy="3026724"/>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7F0E5C55-462C-A6A6-955D-1425ED3B4D89}"/>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10790475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2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6330898" y="2468880"/>
            <a:ext cx="385645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2004646" y="2468880"/>
            <a:ext cx="385645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 name="Title 1"/>
          <p:cNvSpPr>
            <a:spLocks noGrp="1"/>
          </p:cNvSpPr>
          <p:nvPr userDrawn="1">
            <p:ph type="title" hasCustomPrompt="1"/>
          </p:nvPr>
        </p:nvSpPr>
        <p:spPr>
          <a:xfrm>
            <a:off x="1524000" y="1113702"/>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userDrawn="1">
            <p:ph sz="quarter" idx="10" hasCustomPrompt="1"/>
          </p:nvPr>
        </p:nvSpPr>
        <p:spPr>
          <a:xfrm>
            <a:off x="2004646" y="3688164"/>
            <a:ext cx="3856457" cy="2175427"/>
          </a:xfrm>
          <a:ln w="38100">
            <a:noFill/>
          </a:ln>
        </p:spPr>
        <p:txBody>
          <a:bodyPr lIns="91440" tIns="0" rIns="91440"/>
          <a:lstStyle>
            <a:lvl1pPr marL="0" indent="0" algn="ctr">
              <a:buFont typeface="Arial" panose="020B0604020202020204" pitchFamily="34" charset="0"/>
              <a:buChar char="​"/>
              <a:defRPr sz="1800" b="1">
                <a:solidFill>
                  <a:srgbClr val="009AD7"/>
                </a:solidFill>
              </a:defRPr>
            </a:lvl1pPr>
            <a:lvl2pPr marL="0" indent="0" algn="ctr">
              <a:buFont typeface="Arial" panose="020B0604020202020204" pitchFamily="34" charset="0"/>
              <a:buChar char="​"/>
              <a:defRPr sz="18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userDrawn="1">
            <p:ph sz="quarter" idx="11" hasCustomPrompt="1"/>
          </p:nvPr>
        </p:nvSpPr>
        <p:spPr>
          <a:xfrm>
            <a:off x="6330898" y="3688164"/>
            <a:ext cx="3856457" cy="2175427"/>
          </a:xfrm>
          <a:ln w="38100">
            <a:noFill/>
          </a:ln>
        </p:spPr>
        <p:txBody>
          <a:bodyPr lIns="91440" tIns="0" rIns="91440"/>
          <a:lstStyle>
            <a:lvl1pPr marL="0" indent="0" algn="ctr">
              <a:buFont typeface="Arial" panose="020B0604020202020204" pitchFamily="34" charset="0"/>
              <a:buChar char="​"/>
              <a:defRPr sz="1800" b="1">
                <a:solidFill>
                  <a:srgbClr val="009AD7"/>
                </a:solidFill>
              </a:defRPr>
            </a:lvl1pPr>
            <a:lvl2pPr marL="0" indent="0" algn="ctr">
              <a:buFont typeface="Arial" panose="020B0604020202020204" pitchFamily="34" charset="0"/>
              <a:buChar char="​"/>
              <a:defRPr sz="18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6" name="Text Placeholder 6">
            <a:extLst>
              <a:ext uri="{FF2B5EF4-FFF2-40B4-BE49-F238E27FC236}">
                <a16:creationId xmlns:a16="http://schemas.microsoft.com/office/drawing/2014/main" id="{0AC005AE-A0EE-312B-23CC-E4DFA1B3F335}"/>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237237652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3 Boxes">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7610774" y="3688164"/>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23" name="Graphic 20">
            <a:extLst>
              <a:ext uri="{FF2B5EF4-FFF2-40B4-BE49-F238E27FC236}">
                <a16:creationId xmlns:a16="http://schemas.microsoft.com/office/drawing/2014/main" id="{660CB79B-BEA7-3897-53BD-C4204D14CC0E}"/>
              </a:ext>
            </a:extLst>
          </p:cNvPr>
          <p:cNvSpPr/>
          <p:nvPr userDrawn="1"/>
        </p:nvSpPr>
        <p:spPr>
          <a:xfrm>
            <a:off x="4783620"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4" name="Graphic 20">
            <a:extLst>
              <a:ext uri="{FF2B5EF4-FFF2-40B4-BE49-F238E27FC236}">
                <a16:creationId xmlns:a16="http://schemas.microsoft.com/office/drawing/2014/main" id="{FCCF2BE3-4D1C-4B4B-A7F6-0C46EBFA6A84}"/>
              </a:ext>
            </a:extLst>
          </p:cNvPr>
          <p:cNvSpPr/>
          <p:nvPr userDrawn="1"/>
        </p:nvSpPr>
        <p:spPr>
          <a:xfrm>
            <a:off x="7610774"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56467" y="2468880"/>
            <a:ext cx="2624760"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 name="Title 1"/>
          <p:cNvSpPr>
            <a:spLocks noGrp="1"/>
          </p:cNvSpPr>
          <p:nvPr>
            <p:ph type="title" hasCustomPrompt="1"/>
          </p:nvPr>
        </p:nvSpPr>
        <p:spPr>
          <a:xfrm>
            <a:off x="1524000" y="1113702"/>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56467" y="3688164"/>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783620" y="3688164"/>
            <a:ext cx="2624760"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3" name="Text Placeholder 6">
            <a:extLst>
              <a:ext uri="{FF2B5EF4-FFF2-40B4-BE49-F238E27FC236}">
                <a16:creationId xmlns:a16="http://schemas.microsoft.com/office/drawing/2014/main" id="{6DF791D9-977F-09B9-E1E5-1B3DBC4D6F2F}"/>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8203841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4 Boxes">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660CB79B-BEA7-3897-53BD-C4204D14CC0E}"/>
              </a:ext>
            </a:extLst>
          </p:cNvPr>
          <p:cNvSpPr/>
          <p:nvPr userDrawn="1"/>
        </p:nvSpPr>
        <p:spPr>
          <a:xfrm>
            <a:off x="4080745"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4" name="Graphic 20">
            <a:extLst>
              <a:ext uri="{FF2B5EF4-FFF2-40B4-BE49-F238E27FC236}">
                <a16:creationId xmlns:a16="http://schemas.microsoft.com/office/drawing/2014/main" id="{FCCF2BE3-4D1C-4B4B-A7F6-0C46EBFA6A84}"/>
              </a:ext>
            </a:extLst>
          </p:cNvPr>
          <p:cNvSpPr/>
          <p:nvPr userDrawn="1"/>
        </p:nvSpPr>
        <p:spPr>
          <a:xfrm>
            <a:off x="6181610"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22" name="Graphic 20">
            <a:extLst>
              <a:ext uri="{FF2B5EF4-FFF2-40B4-BE49-F238E27FC236}">
                <a16:creationId xmlns:a16="http://schemas.microsoft.com/office/drawing/2014/main" id="{B6E9EF80-73DD-F3C4-8921-CF5EBF2B7320}"/>
              </a:ext>
            </a:extLst>
          </p:cNvPr>
          <p:cNvSpPr/>
          <p:nvPr userDrawn="1"/>
        </p:nvSpPr>
        <p:spPr>
          <a:xfrm>
            <a:off x="1979880"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3" name="Graphic 20">
            <a:extLst>
              <a:ext uri="{FF2B5EF4-FFF2-40B4-BE49-F238E27FC236}">
                <a16:creationId xmlns:a16="http://schemas.microsoft.com/office/drawing/2014/main" id="{D2FE4A59-940A-DA12-F2F8-A4EBE775762F}"/>
              </a:ext>
            </a:extLst>
          </p:cNvPr>
          <p:cNvSpPr/>
          <p:nvPr userDrawn="1"/>
        </p:nvSpPr>
        <p:spPr>
          <a:xfrm>
            <a:off x="8282474" y="2468880"/>
            <a:ext cx="1931377" cy="353187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endParaRPr lang="en-US" sz="600"/>
          </a:p>
        </p:txBody>
      </p:sp>
      <p:sp>
        <p:nvSpPr>
          <p:cNvPr id="6" name="Content Placeholder 3">
            <a:extLst>
              <a:ext uri="{FF2B5EF4-FFF2-40B4-BE49-F238E27FC236}">
                <a16:creationId xmlns:a16="http://schemas.microsoft.com/office/drawing/2014/main" id="{412B4DC7-8779-0708-254D-5FA9C2924E7B}"/>
              </a:ext>
            </a:extLst>
          </p:cNvPr>
          <p:cNvSpPr>
            <a:spLocks noGrp="1"/>
          </p:cNvSpPr>
          <p:nvPr>
            <p:ph sz="quarter" idx="12" hasCustomPrompt="1"/>
          </p:nvPr>
        </p:nvSpPr>
        <p:spPr>
          <a:xfrm>
            <a:off x="6181609" y="3429000"/>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2" name="Title 1"/>
          <p:cNvSpPr>
            <a:spLocks noGrp="1"/>
          </p:cNvSpPr>
          <p:nvPr>
            <p:ph type="title" hasCustomPrompt="1"/>
          </p:nvPr>
        </p:nvSpPr>
        <p:spPr>
          <a:xfrm>
            <a:off x="1524000" y="1113702"/>
            <a:ext cx="9144000" cy="406201"/>
          </a:xfrm>
        </p:spPr>
        <p:txBody>
          <a:bodyPr anchor="ctr" anchorCtr="0"/>
          <a:lstStyle>
            <a:lvl1pPr algn="ctr">
              <a:defRPr sz="2933"/>
            </a:lvl1pPr>
          </a:lstStyle>
          <a:p>
            <a:r>
              <a:rPr lang="en-US"/>
              <a:t>Title Six Words Max</a:t>
            </a:r>
          </a:p>
        </p:txBody>
      </p:sp>
      <p:sp>
        <p:nvSpPr>
          <p:cNvPr id="4" name="Content Placeholder 3">
            <a:extLst>
              <a:ext uri="{FF2B5EF4-FFF2-40B4-BE49-F238E27FC236}">
                <a16:creationId xmlns:a16="http://schemas.microsoft.com/office/drawing/2014/main" id="{2EEED133-6B03-B9F7-452E-33B8C535DB1B}"/>
              </a:ext>
            </a:extLst>
          </p:cNvPr>
          <p:cNvSpPr>
            <a:spLocks noGrp="1"/>
          </p:cNvSpPr>
          <p:nvPr>
            <p:ph sz="quarter" idx="10" hasCustomPrompt="1"/>
          </p:nvPr>
        </p:nvSpPr>
        <p:spPr>
          <a:xfrm>
            <a:off x="1979880" y="3429000"/>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5" name="Content Placeholder 3">
            <a:extLst>
              <a:ext uri="{FF2B5EF4-FFF2-40B4-BE49-F238E27FC236}">
                <a16:creationId xmlns:a16="http://schemas.microsoft.com/office/drawing/2014/main" id="{7D7A568C-BE4B-887C-5B5A-C7DAF0ED50E9}"/>
              </a:ext>
            </a:extLst>
          </p:cNvPr>
          <p:cNvSpPr>
            <a:spLocks noGrp="1"/>
          </p:cNvSpPr>
          <p:nvPr>
            <p:ph sz="quarter" idx="11" hasCustomPrompt="1"/>
          </p:nvPr>
        </p:nvSpPr>
        <p:spPr>
          <a:xfrm>
            <a:off x="4080744" y="3429000"/>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8" name="Content Placeholder 3">
            <a:extLst>
              <a:ext uri="{FF2B5EF4-FFF2-40B4-BE49-F238E27FC236}">
                <a16:creationId xmlns:a16="http://schemas.microsoft.com/office/drawing/2014/main" id="{2404AE5D-B58F-C698-231C-D8477D91FC12}"/>
              </a:ext>
            </a:extLst>
          </p:cNvPr>
          <p:cNvSpPr>
            <a:spLocks noGrp="1"/>
          </p:cNvSpPr>
          <p:nvPr>
            <p:ph sz="quarter" idx="13" hasCustomPrompt="1"/>
          </p:nvPr>
        </p:nvSpPr>
        <p:spPr>
          <a:xfrm>
            <a:off x="8282474" y="3429000"/>
            <a:ext cx="1931377" cy="2175427"/>
          </a:xfrm>
          <a:ln w="38100">
            <a:noFill/>
          </a:ln>
        </p:spPr>
        <p:txBody>
          <a:bodyPr lIns="91440" tIns="0" rIns="91440"/>
          <a:lstStyle>
            <a:lvl1pPr marL="0" indent="0" algn="ctr">
              <a:buFont typeface="Arial" panose="020B0604020202020204" pitchFamily="34" charset="0"/>
              <a:buChar char="​"/>
              <a:defRPr sz="1600" b="1">
                <a:solidFill>
                  <a:srgbClr val="009AD7"/>
                </a:solidFill>
              </a:defRPr>
            </a:lvl1pPr>
            <a:lvl2pPr marL="0" indent="0" algn="ctr">
              <a:buFont typeface="Arial" panose="020B0604020202020204" pitchFamily="34" charset="0"/>
              <a:buChar char="​"/>
              <a:defRPr sz="1600">
                <a:solidFill>
                  <a:schemeClr val="tx1"/>
                </a:solidFill>
              </a:defRPr>
            </a:lvl2pPr>
            <a:lvl3pPr marL="0" indent="0" algn="ctr">
              <a:buFont typeface="Arial" panose="020B0604020202020204" pitchFamily="34" charset="0"/>
              <a:buChar char="​"/>
              <a:defRPr sz="1800"/>
            </a:lvl3pPr>
            <a:lvl4pPr marL="0" indent="0" algn="ctr">
              <a:buFont typeface="Arial" panose="020B0604020202020204" pitchFamily="34" charset="0"/>
              <a:buChar char="​"/>
              <a:defRPr sz="1800"/>
            </a:lvl4pPr>
            <a:lvl5pPr marL="0" indent="0" algn="ctr">
              <a:buFont typeface="Arial" panose="020B0604020202020204" pitchFamily="34" charset="0"/>
              <a:buChar char="​"/>
              <a:defRPr sz="1800"/>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7F0E5C55-462C-A6A6-955D-1425ED3B4D89}"/>
              </a:ext>
            </a:extLst>
          </p:cNvPr>
          <p:cNvSpPr>
            <a:spLocks noGrp="1"/>
          </p:cNvSpPr>
          <p:nvPr>
            <p:ph type="body" sz="quarter" idx="16" hasCustomPrompt="1"/>
          </p:nvPr>
        </p:nvSpPr>
        <p:spPr>
          <a:xfrm>
            <a:off x="1524000" y="6000751"/>
            <a:ext cx="8382000" cy="5274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73979667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1524000" y="3163575"/>
            <a:ext cx="9144000" cy="530851"/>
          </a:xfrm>
        </p:spPr>
        <p:txBody>
          <a:bodyPr anchor="ctr" anchorCtr="0"/>
          <a:lstStyle>
            <a:lvl1pPr algn="ctr">
              <a:defRPr sz="3833">
                <a:solidFill>
                  <a:schemeClr val="tx2"/>
                </a:solidFill>
              </a:defRPr>
            </a:lvl1pPr>
          </a:lstStyle>
          <a:p>
            <a:r>
              <a:rPr lang="en-US"/>
              <a:t>Title 12 Words Max</a:t>
            </a:r>
          </a:p>
        </p:txBody>
      </p:sp>
    </p:spTree>
    <p:extLst>
      <p:ext uri="{BB962C8B-B14F-4D97-AF65-F5344CB8AC3E}">
        <p14:creationId xmlns:p14="http://schemas.microsoft.com/office/powerpoint/2010/main" val="38594146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Header w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0" y="3181438"/>
            <a:ext cx="2943435"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5" y="2180173"/>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5" name="Content Placeholder 4">
            <a:extLst>
              <a:ext uri="{FF2B5EF4-FFF2-40B4-BE49-F238E27FC236}">
                <a16:creationId xmlns:a16="http://schemas.microsoft.com/office/drawing/2014/main" id="{E00A34F9-F69C-D750-2277-C5531C0DBBD7}"/>
              </a:ext>
            </a:extLst>
          </p:cNvPr>
          <p:cNvSpPr>
            <a:spLocks noGrp="1"/>
          </p:cNvSpPr>
          <p:nvPr>
            <p:ph sz="quarter" idx="11" hasCustomPrompt="1"/>
          </p:nvPr>
        </p:nvSpPr>
        <p:spPr>
          <a:xfrm>
            <a:off x="4727836" y="2486025"/>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Header1</a:t>
            </a:r>
          </a:p>
          <a:p>
            <a:pPr lvl="1"/>
            <a:r>
              <a:rPr lang="en-US"/>
              <a:t>Second level</a:t>
            </a:r>
          </a:p>
        </p:txBody>
      </p:sp>
      <p:sp>
        <p:nvSpPr>
          <p:cNvPr id="6" name="Content Placeholder 4">
            <a:extLst>
              <a:ext uri="{FF2B5EF4-FFF2-40B4-BE49-F238E27FC236}">
                <a16:creationId xmlns:a16="http://schemas.microsoft.com/office/drawing/2014/main" id="{8176C9D7-30BD-B085-B77C-0F2719E7A89D}"/>
              </a:ext>
            </a:extLst>
          </p:cNvPr>
          <p:cNvSpPr>
            <a:spLocks noGrp="1"/>
          </p:cNvSpPr>
          <p:nvPr>
            <p:ph sz="quarter" idx="12" hasCustomPrompt="1"/>
          </p:nvPr>
        </p:nvSpPr>
        <p:spPr>
          <a:xfrm>
            <a:off x="6748252" y="2486025"/>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Header2</a:t>
            </a:r>
          </a:p>
          <a:p>
            <a:pPr lvl="1"/>
            <a:r>
              <a:rPr lang="en-US"/>
              <a:t>Second level</a:t>
            </a:r>
          </a:p>
        </p:txBody>
      </p:sp>
      <p:sp>
        <p:nvSpPr>
          <p:cNvPr id="7" name="Content Placeholder 4">
            <a:extLst>
              <a:ext uri="{FF2B5EF4-FFF2-40B4-BE49-F238E27FC236}">
                <a16:creationId xmlns:a16="http://schemas.microsoft.com/office/drawing/2014/main" id="{A627E637-7A09-3EED-050C-91AF9F8828F8}"/>
              </a:ext>
            </a:extLst>
          </p:cNvPr>
          <p:cNvSpPr>
            <a:spLocks noGrp="1"/>
          </p:cNvSpPr>
          <p:nvPr>
            <p:ph sz="quarter" idx="13" hasCustomPrompt="1"/>
          </p:nvPr>
        </p:nvSpPr>
        <p:spPr>
          <a:xfrm>
            <a:off x="8768668" y="2486025"/>
            <a:ext cx="1899332" cy="3432175"/>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Header3</a:t>
            </a:r>
          </a:p>
          <a:p>
            <a:pPr lvl="1"/>
            <a:r>
              <a:rPr lang="en-US"/>
              <a:t>Second level</a:t>
            </a:r>
          </a:p>
        </p:txBody>
      </p:sp>
    </p:spTree>
    <p:extLst>
      <p:ext uri="{BB962C8B-B14F-4D97-AF65-F5344CB8AC3E}">
        <p14:creationId xmlns:p14="http://schemas.microsoft.com/office/powerpoint/2010/main" val="977337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gure 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89" y="868002"/>
            <a:ext cx="11274425"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89" y="1149177"/>
            <a:ext cx="11274425"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159716713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and Header w Th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0" y="2609938"/>
            <a:ext cx="2943435"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5" y="1608673"/>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Tree>
    <p:extLst>
      <p:ext uri="{BB962C8B-B14F-4D97-AF65-F5344CB8AC3E}">
        <p14:creationId xmlns:p14="http://schemas.microsoft.com/office/powerpoint/2010/main" val="33422416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Header w Tw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E18-987A-13E2-D9F6-FBB106EC2C62}"/>
              </a:ext>
            </a:extLst>
          </p:cNvPr>
          <p:cNvSpPr>
            <a:spLocks noGrp="1"/>
          </p:cNvSpPr>
          <p:nvPr>
            <p:ph type="title" hasCustomPrompt="1"/>
          </p:nvPr>
        </p:nvSpPr>
        <p:spPr>
          <a:xfrm>
            <a:off x="1524000" y="3181438"/>
            <a:ext cx="2943497" cy="812402"/>
          </a:xfrm>
        </p:spPr>
        <p:txBody>
          <a:bodyPr anchor="t" anchorCtr="0"/>
          <a:lstStyle>
            <a:lvl1pPr algn="l">
              <a:defRPr sz="2933"/>
            </a:lvl1pPr>
          </a:lstStyle>
          <a:p>
            <a:r>
              <a:rPr lang="en-US"/>
              <a:t>Title Six Words Max</a:t>
            </a:r>
          </a:p>
        </p:txBody>
      </p:sp>
      <p:sp>
        <p:nvSpPr>
          <p:cNvPr id="4" name="Content Placeholder 3">
            <a:extLst>
              <a:ext uri="{FF2B5EF4-FFF2-40B4-BE49-F238E27FC236}">
                <a16:creationId xmlns:a16="http://schemas.microsoft.com/office/drawing/2014/main" id="{24837782-4C8A-BB57-6D7E-CEA32B588F09}"/>
              </a:ext>
            </a:extLst>
          </p:cNvPr>
          <p:cNvSpPr>
            <a:spLocks noGrp="1"/>
          </p:cNvSpPr>
          <p:nvPr>
            <p:ph sz="quarter" idx="10" hasCustomPrompt="1"/>
          </p:nvPr>
        </p:nvSpPr>
        <p:spPr>
          <a:xfrm>
            <a:off x="1523996" y="2180173"/>
            <a:ext cx="2943435" cy="761747"/>
          </a:xfrm>
        </p:spPr>
        <p:txBody>
          <a:bodyPr anchor="b" anchorCtr="0"/>
          <a:lstStyle>
            <a:lvl1pPr marL="0" indent="0" algn="l">
              <a:buFont typeface="Arial" panose="020B0604020202020204" pitchFamily="34" charset="0"/>
              <a:buNone/>
              <a:defRPr sz="2000" b="1">
                <a:solidFill>
                  <a:srgbClr val="009AD7"/>
                </a:solidFill>
              </a:defRPr>
            </a:lvl1pPr>
            <a:lvl2pPr marL="0" indent="0">
              <a:buFont typeface="Arial" panose="020B0604020202020204" pitchFamily="34" charset="0"/>
              <a:buChar char="​"/>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5" name="Content Placeholder 4">
            <a:extLst>
              <a:ext uri="{FF2B5EF4-FFF2-40B4-BE49-F238E27FC236}">
                <a16:creationId xmlns:a16="http://schemas.microsoft.com/office/drawing/2014/main" id="{E00A34F9-F69C-D750-2277-C5531C0DBBD7}"/>
              </a:ext>
            </a:extLst>
          </p:cNvPr>
          <p:cNvSpPr>
            <a:spLocks noGrp="1"/>
          </p:cNvSpPr>
          <p:nvPr>
            <p:ph sz="quarter" idx="11" hasCustomPrompt="1"/>
          </p:nvPr>
        </p:nvSpPr>
        <p:spPr>
          <a:xfrm>
            <a:off x="4720046" y="2180173"/>
            <a:ext cx="2802220" cy="3738027"/>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Header1</a:t>
            </a:r>
          </a:p>
          <a:p>
            <a:pPr lvl="1"/>
            <a:r>
              <a:rPr lang="en-US"/>
              <a:t>Second level</a:t>
            </a:r>
          </a:p>
        </p:txBody>
      </p:sp>
      <p:sp>
        <p:nvSpPr>
          <p:cNvPr id="6" name="Content Placeholder 4">
            <a:extLst>
              <a:ext uri="{FF2B5EF4-FFF2-40B4-BE49-F238E27FC236}">
                <a16:creationId xmlns:a16="http://schemas.microsoft.com/office/drawing/2014/main" id="{8176C9D7-30BD-B085-B77C-0F2719E7A89D}"/>
              </a:ext>
            </a:extLst>
          </p:cNvPr>
          <p:cNvSpPr>
            <a:spLocks noGrp="1"/>
          </p:cNvSpPr>
          <p:nvPr>
            <p:ph sz="quarter" idx="12" hasCustomPrompt="1"/>
          </p:nvPr>
        </p:nvSpPr>
        <p:spPr>
          <a:xfrm>
            <a:off x="7738211" y="2180173"/>
            <a:ext cx="2802220" cy="3738027"/>
          </a:xfrm>
        </p:spPr>
        <p:txBody>
          <a:bodyPr lIns="91440" rIns="91440"/>
          <a:lstStyle>
            <a:lvl1pPr marL="0" indent="0" algn="ctr">
              <a:buFont typeface="Arial" panose="020B0604020202020204" pitchFamily="34" charset="0"/>
              <a:buChar char="​"/>
              <a:defRPr sz="2000">
                <a:latin typeface="+mj-lt"/>
              </a:defRPr>
            </a:lvl1pPr>
            <a:lvl2pPr marL="0" indent="0" algn="ctr">
              <a:buFont typeface="Arial" panose="020B0604020202020204" pitchFamily="34" charset="0"/>
              <a:buChar char="​"/>
              <a:defRPr sz="1333"/>
            </a:lvl2pPr>
            <a:lvl3pPr marL="0" indent="0" algn="ctr">
              <a:buFont typeface="Arial" panose="020B0604020202020204" pitchFamily="34" charset="0"/>
              <a:buChar char="​"/>
              <a:defRPr sz="1333"/>
            </a:lvl3pPr>
            <a:lvl4pPr marL="0" indent="0" algn="ctr">
              <a:buFont typeface="Arial" panose="020B0604020202020204" pitchFamily="34" charset="0"/>
              <a:buChar char="​"/>
              <a:defRPr sz="1333"/>
            </a:lvl4pPr>
            <a:lvl5pPr marL="0" indent="0" algn="ctr">
              <a:buFont typeface="Arial" panose="020B0604020202020204" pitchFamily="34" charset="0"/>
              <a:buChar char="​"/>
              <a:defRPr sz="1333"/>
            </a:lvl5pPr>
          </a:lstStyle>
          <a:p>
            <a:pPr lvl="0"/>
            <a:r>
              <a:rPr lang="en-US"/>
              <a:t>Header2</a:t>
            </a:r>
          </a:p>
          <a:p>
            <a:pPr lvl="1"/>
            <a:r>
              <a:rPr lang="en-US"/>
              <a:t>Second level</a:t>
            </a:r>
          </a:p>
        </p:txBody>
      </p:sp>
    </p:spTree>
    <p:extLst>
      <p:ext uri="{BB962C8B-B14F-4D97-AF65-F5344CB8AC3E}">
        <p14:creationId xmlns:p14="http://schemas.microsoft.com/office/powerpoint/2010/main" val="8423642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ta and Stat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2560631"/>
            <a:ext cx="3429000" cy="2206501"/>
          </a:xfrm>
        </p:spPr>
        <p:txBody>
          <a:bodyPr/>
          <a:lstStyle>
            <a:lvl1pPr algn="r">
              <a:defRPr lang="en-US" sz="7966" dirty="0"/>
            </a:lvl1pPr>
          </a:lstStyle>
          <a:p>
            <a:r>
              <a:rPr lang="en-US"/>
              <a:t>Data Point</a:t>
            </a:r>
          </a:p>
        </p:txBody>
      </p:sp>
      <p:sp>
        <p:nvSpPr>
          <p:cNvPr id="7" name="Content Placeholder 6"/>
          <p:cNvSpPr>
            <a:spLocks noGrp="1"/>
          </p:cNvSpPr>
          <p:nvPr>
            <p:ph sz="quarter" idx="10" hasCustomPrompt="1"/>
          </p:nvPr>
        </p:nvSpPr>
        <p:spPr>
          <a:xfrm>
            <a:off x="5168900" y="853018"/>
            <a:ext cx="5499099" cy="5135032"/>
          </a:xfrm>
        </p:spPr>
        <p:txBody>
          <a:bodyPr anchor="ctr" anchorCtr="0"/>
          <a:lstStyle>
            <a:lvl1pPr marL="0" indent="0">
              <a:buFont typeface="Arial" panose="020B0604020202020204" pitchFamily="34" charset="0"/>
              <a:buChar char="​"/>
              <a:defRPr/>
            </a:lvl1pPr>
            <a:lvl2pPr marL="0" indent="0">
              <a:buFont typeface="Arial" panose="020B0604020202020204" pitchFamily="34" charset="0"/>
              <a:buNone/>
              <a:defRPr/>
            </a:lvl2pPr>
            <a:lvl3pPr marL="0" indent="0">
              <a:buFont typeface="Arial" panose="020B0604020202020204" pitchFamily="34" charset="0"/>
              <a:buChar char="​"/>
              <a:defRPr/>
            </a:lvl3pPr>
            <a:lvl4pPr marL="0" indent="0">
              <a:buFont typeface="Arial" panose="020B0604020202020204" pitchFamily="34" charset="0"/>
              <a:buChar char="​"/>
              <a:defRPr/>
            </a:lvl4pPr>
            <a:lvl5pPr marL="0" indent="0">
              <a:buFont typeface="Arial" panose="020B0604020202020204" pitchFamily="34" charset="0"/>
              <a:buChar char="​"/>
              <a:defRPr/>
            </a:lvl5pPr>
          </a:lstStyle>
          <a:p>
            <a:pPr lvl="0"/>
            <a:r>
              <a:rPr lang="en-US"/>
              <a:t>Click to add text</a:t>
            </a:r>
          </a:p>
        </p:txBody>
      </p:sp>
      <p:sp>
        <p:nvSpPr>
          <p:cNvPr id="3" name="Text Placeholder 6">
            <a:extLst>
              <a:ext uri="{FF2B5EF4-FFF2-40B4-BE49-F238E27FC236}">
                <a16:creationId xmlns:a16="http://schemas.microsoft.com/office/drawing/2014/main" id="{D9CFE5DF-65A5-F882-EC06-B04AF347CBAE}"/>
              </a:ext>
            </a:extLst>
          </p:cNvPr>
          <p:cNvSpPr>
            <a:spLocks noGrp="1"/>
          </p:cNvSpPr>
          <p:nvPr>
            <p:ph type="body" sz="quarter" idx="16" hasCustomPrompt="1"/>
          </p:nvPr>
        </p:nvSpPr>
        <p:spPr>
          <a:xfrm>
            <a:off x="1524000" y="6038851"/>
            <a:ext cx="4572000" cy="489347"/>
          </a:xfrm>
        </p:spPr>
        <p:txBody>
          <a:bodyPr anchor="b" anchorCtr="0"/>
          <a:lstStyle>
            <a:lvl1pPr marL="0" indent="0" algn="l">
              <a:spcBef>
                <a:spcPts val="200"/>
              </a:spcBef>
              <a:buNone/>
              <a:defRPr sz="667">
                <a:solidFill>
                  <a:srgbClr val="BDBDBD"/>
                </a:solidFill>
              </a:defRPr>
            </a:lvl1pPr>
            <a:lvl2pPr marL="0" indent="0" algn="r">
              <a:spcBef>
                <a:spcPts val="400"/>
              </a:spcBef>
              <a:buNone/>
              <a:defRPr sz="667"/>
            </a:lvl2pPr>
            <a:lvl3pPr marL="0" indent="0" algn="r">
              <a:buNone/>
              <a:defRPr sz="667"/>
            </a:lvl3pPr>
            <a:lvl4pPr marL="0" indent="0" algn="r">
              <a:buNone/>
              <a:defRPr sz="667"/>
            </a:lvl4pPr>
            <a:lvl5pPr marL="0" indent="0" algn="r">
              <a:buNone/>
              <a:defRPr sz="667"/>
            </a:lvl5pPr>
          </a:lstStyle>
          <a:p>
            <a:pPr lvl="0"/>
            <a:r>
              <a:rPr lang="en-US"/>
              <a:t>Click to Add Source Attribution(s) Here</a:t>
            </a:r>
          </a:p>
        </p:txBody>
      </p:sp>
    </p:spTree>
    <p:extLst>
      <p:ext uri="{BB962C8B-B14F-4D97-AF65-F5344CB8AC3E}">
        <p14:creationId xmlns:p14="http://schemas.microsoft.com/office/powerpoint/2010/main" val="33309821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1559859" y="2316333"/>
            <a:ext cx="6060141" cy="1446358"/>
          </a:xfrm>
        </p:spPr>
        <p:txBody>
          <a:bodyPr bIns="91440" anchor="ctr" anchorCtr="0"/>
          <a:lstStyle>
            <a:lvl1pPr marL="0" indent="0">
              <a:lnSpc>
                <a:spcPct val="100000"/>
              </a:lnSpc>
              <a:defRPr b="1">
                <a:latin typeface="+mn-lt"/>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1559859" y="4563005"/>
            <a:ext cx="6060141" cy="553998"/>
          </a:xfrm>
        </p:spPr>
        <p:txBody>
          <a:bodyPr tIns="274320" bIns="0">
            <a:spAutoFit/>
          </a:bodyPr>
          <a:lstStyle>
            <a:lvl1pPr marL="0" indent="0" algn="r">
              <a:buNone/>
              <a:defRPr sz="1800">
                <a:solidFill>
                  <a:srgbClr val="A1B3CA"/>
                </a:solidFill>
              </a:defRPr>
            </a:lvl1pPr>
            <a:lvl2pPr marL="142209" indent="0">
              <a:buNone/>
              <a:defRPr sz="622"/>
            </a:lvl2pPr>
            <a:lvl3pPr marL="243787" indent="0">
              <a:buNone/>
              <a:defRPr sz="622"/>
            </a:lvl3pPr>
            <a:lvl4pPr marL="365681" indent="0">
              <a:buNone/>
              <a:defRPr sz="622"/>
            </a:lvl4pPr>
            <a:lvl5pPr marL="467259" indent="0">
              <a:buNone/>
              <a:defRPr sz="622"/>
            </a:lvl5pPr>
          </a:lstStyle>
          <a:p>
            <a:pPr lvl="0"/>
            <a:r>
              <a:rPr lang="en-US"/>
              <a:t>Quote attribution placeholder</a:t>
            </a:r>
          </a:p>
        </p:txBody>
      </p:sp>
    </p:spTree>
    <p:extLst>
      <p:ext uri="{BB962C8B-B14F-4D97-AF65-F5344CB8AC3E}">
        <p14:creationId xmlns:p14="http://schemas.microsoft.com/office/powerpoint/2010/main" val="340871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2251310" y="2428755"/>
            <a:ext cx="7689380" cy="1446358"/>
          </a:xfrm>
        </p:spPr>
        <p:txBody>
          <a:bodyPr bIns="91440" anchor="ctr" anchorCtr="0"/>
          <a:lstStyle>
            <a:lvl1pPr marL="0" indent="0">
              <a:lnSpc>
                <a:spcPct val="100000"/>
              </a:lnSpc>
              <a:defRPr sz="2933" b="1">
                <a:latin typeface="+mn-lt"/>
              </a:defRPr>
            </a:lvl1pPr>
          </a:lstStyle>
          <a:p>
            <a:r>
              <a:rPr lang="en-US"/>
              <a:t>Anchor focus frame placeholder. Three lines maximum and increase font size to fill the width between frames.</a:t>
            </a:r>
          </a:p>
        </p:txBody>
      </p:sp>
      <p:sp>
        <p:nvSpPr>
          <p:cNvPr id="3" name="Text Placeholder 2">
            <a:extLst>
              <a:ext uri="{FF2B5EF4-FFF2-40B4-BE49-F238E27FC236}">
                <a16:creationId xmlns:a16="http://schemas.microsoft.com/office/drawing/2014/main" id="{010D4171-288F-511D-F469-763F83F0A408}"/>
              </a:ext>
            </a:extLst>
          </p:cNvPr>
          <p:cNvSpPr>
            <a:spLocks noGrp="1"/>
          </p:cNvSpPr>
          <p:nvPr>
            <p:ph type="body" sz="quarter" idx="10" hasCustomPrompt="1"/>
          </p:nvPr>
        </p:nvSpPr>
        <p:spPr>
          <a:xfrm>
            <a:off x="2253673" y="4753807"/>
            <a:ext cx="7689380" cy="768672"/>
          </a:xfrm>
        </p:spPr>
        <p:txBody>
          <a:bodyPr tIns="274320"/>
          <a:lstStyle>
            <a:lvl1pPr marL="0" indent="0" algn="r">
              <a:buNone/>
              <a:defRPr sz="1800">
                <a:solidFill>
                  <a:srgbClr val="A1B3CA"/>
                </a:solidFill>
              </a:defRPr>
            </a:lvl1pPr>
            <a:lvl2pPr marL="0" indent="0" algn="r">
              <a:buNone/>
              <a:defRPr sz="1800">
                <a:solidFill>
                  <a:srgbClr val="A1B3CA"/>
                </a:solidFill>
              </a:defRPr>
            </a:lvl2pPr>
            <a:lvl3pPr marL="0" indent="0" algn="r">
              <a:buNone/>
              <a:defRPr sz="1800">
                <a:solidFill>
                  <a:srgbClr val="A1B3CA"/>
                </a:solidFill>
              </a:defRPr>
            </a:lvl3pPr>
            <a:lvl4pPr marL="0" indent="0" algn="r">
              <a:buNone/>
              <a:defRPr sz="1800">
                <a:solidFill>
                  <a:srgbClr val="A1B3CA"/>
                </a:solidFill>
              </a:defRPr>
            </a:lvl4pPr>
            <a:lvl5pPr marL="0" indent="0" algn="r">
              <a:buNone/>
              <a:defRPr sz="1800">
                <a:solidFill>
                  <a:srgbClr val="A1B3CA"/>
                </a:solidFill>
              </a:defRPr>
            </a:lvl5pPr>
          </a:lstStyle>
          <a:p>
            <a:pPr lvl="0"/>
            <a:r>
              <a:rPr lang="en-US"/>
              <a:t>Attribution placeholder</a:t>
            </a:r>
          </a:p>
        </p:txBody>
      </p:sp>
    </p:spTree>
    <p:extLst>
      <p:ext uri="{BB962C8B-B14F-4D97-AF65-F5344CB8AC3E}">
        <p14:creationId xmlns:p14="http://schemas.microsoft.com/office/powerpoint/2010/main" val="428454907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2253673" y="2428755"/>
            <a:ext cx="7689379" cy="1446358"/>
          </a:xfrm>
        </p:spPr>
        <p:txBody>
          <a:bodyPr bIns="91440" anchor="ctr" anchorCtr="0">
            <a:spAutoFit/>
          </a:bodyPr>
          <a:lstStyle>
            <a:lvl1pPr marL="0" indent="0">
              <a:lnSpc>
                <a:spcPct val="100000"/>
              </a:lnSpc>
              <a:defRPr sz="2933" b="1">
                <a:latin typeface="+mn-lt"/>
              </a:defRPr>
            </a:lvl1pPr>
          </a:lstStyle>
          <a:p>
            <a:r>
              <a:rPr lang="en-US"/>
              <a:t>Anchor focus frame placeholder. Three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2253673" y="4753807"/>
            <a:ext cx="7689379" cy="553998"/>
          </a:xfrm>
        </p:spPr>
        <p:txBody>
          <a:bodyPr vert="horz" wrap="square" lIns="0" tIns="274320" rIns="0" bIns="0" rtlCol="0">
            <a:spAutoFit/>
          </a:bodyPr>
          <a:lstStyle>
            <a:lvl1pPr marL="0" indent="0" algn="r">
              <a:buNone/>
              <a:defRPr lang="en-US" sz="1800" dirty="0">
                <a:solidFill>
                  <a:srgbClr val="A1B3CA"/>
                </a:solidFill>
              </a:defRPr>
            </a:lvl1pPr>
          </a:lstStyle>
          <a:p>
            <a:pPr marL="121894" lvl="0" indent="-121894"/>
            <a:r>
              <a:rPr lang="en-US"/>
              <a:t>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815385" y="1203153"/>
            <a:ext cx="191389" cy="4451693"/>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771" tIns="10886" rIns="21771" bIns="10886" numCol="1" spcCol="0" rtlCol="0" fromWordArt="0" anchor="ctr" anchorCtr="0" forceAA="0" compatLnSpc="1">
            <a:prstTxWarp prst="textNoShape">
              <a:avLst/>
            </a:prstTxWarp>
            <a:noAutofit/>
          </a:bodyPr>
          <a:lstStyle/>
          <a:p>
            <a:pPr lvl="0" algn="ctr"/>
            <a:endParaRPr lang="en-US" sz="571">
              <a:solidFill>
                <a:schemeClr val="lt1"/>
              </a:solidFill>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0189951" y="1203149"/>
            <a:ext cx="191388" cy="4451703"/>
          </a:xfrm>
          <a:prstGeom prst="rect">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1771" tIns="10886" rIns="21771" bIns="10886" numCol="1" spcCol="0" rtlCol="0" fromWordArt="0" anchor="ctr" anchorCtr="0" forceAA="0" compatLnSpc="1">
            <a:prstTxWarp prst="textNoShape">
              <a:avLst/>
            </a:prstTxWarp>
            <a:noAutofit/>
          </a:bodyPr>
          <a:lstStyle/>
          <a:p>
            <a:pPr lvl="0" algn="ctr"/>
            <a:endParaRPr lang="en-US" sz="571">
              <a:solidFill>
                <a:schemeClr val="lt1"/>
              </a:solidFill>
            </a:endParaRPr>
          </a:p>
        </p:txBody>
      </p:sp>
    </p:spTree>
    <p:extLst>
      <p:ext uri="{BB962C8B-B14F-4D97-AF65-F5344CB8AC3E}">
        <p14:creationId xmlns:p14="http://schemas.microsoft.com/office/powerpoint/2010/main" val="494036494"/>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_Quote_Sky-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2169-FD07-87CD-48A5-D27011DE5A15}"/>
              </a:ext>
            </a:extLst>
          </p:cNvPr>
          <p:cNvSpPr>
            <a:spLocks noGrp="1"/>
          </p:cNvSpPr>
          <p:nvPr>
            <p:ph type="title"/>
          </p:nvPr>
        </p:nvSpPr>
        <p:spPr>
          <a:xfrm>
            <a:off x="4648200" y="2948833"/>
            <a:ext cx="6019800" cy="406201"/>
          </a:xfrm>
        </p:spPr>
        <p:txBody>
          <a:bodyPr/>
          <a:lstStyle>
            <a:lvl1pPr>
              <a:defRPr b="1">
                <a:latin typeface="+mn-lt"/>
              </a:defRPr>
            </a:lvl1pPr>
          </a:lstStyle>
          <a:p>
            <a:r>
              <a:rPr lang="en-US"/>
              <a:t>Click to edit Master title style</a:t>
            </a:r>
          </a:p>
        </p:txBody>
      </p:sp>
      <p:sp>
        <p:nvSpPr>
          <p:cNvPr id="3" name="Text Placeholder 5">
            <a:extLst>
              <a:ext uri="{FF2B5EF4-FFF2-40B4-BE49-F238E27FC236}">
                <a16:creationId xmlns:a16="http://schemas.microsoft.com/office/drawing/2014/main" id="{160CA66C-0CF0-AF3A-F837-8AC02BF5F9CC}"/>
              </a:ext>
            </a:extLst>
          </p:cNvPr>
          <p:cNvSpPr>
            <a:spLocks noGrp="1"/>
          </p:cNvSpPr>
          <p:nvPr>
            <p:ph type="body" sz="quarter" idx="12" hasCustomPrompt="1"/>
          </p:nvPr>
        </p:nvSpPr>
        <p:spPr>
          <a:xfrm>
            <a:off x="4648198" y="4753807"/>
            <a:ext cx="6019800" cy="553998"/>
          </a:xfrm>
        </p:spPr>
        <p:txBody>
          <a:bodyPr vert="horz" wrap="square" lIns="0" tIns="274320" rIns="0" bIns="0" rtlCol="0">
            <a:spAutoFit/>
          </a:bodyPr>
          <a:lstStyle>
            <a:lvl1pPr marL="0" indent="0" algn="r">
              <a:buNone/>
              <a:defRPr lang="en-US" sz="1800" dirty="0">
                <a:solidFill>
                  <a:srgbClr val="A1B3CA"/>
                </a:solidFill>
              </a:defRPr>
            </a:lvl1pPr>
          </a:lstStyle>
          <a:p>
            <a:pPr marL="121894" lvl="0" indent="-121894"/>
            <a:r>
              <a:rPr lang="en-US"/>
              <a:t>Attribution placeholder</a:t>
            </a:r>
          </a:p>
        </p:txBody>
      </p:sp>
      <p:sp>
        <p:nvSpPr>
          <p:cNvPr id="5" name="Picture Placeholder 4">
            <a:extLst>
              <a:ext uri="{FF2B5EF4-FFF2-40B4-BE49-F238E27FC236}">
                <a16:creationId xmlns:a16="http://schemas.microsoft.com/office/drawing/2014/main" id="{F2DD14BF-E069-75B8-67D9-859D71F6DE6F}"/>
              </a:ext>
            </a:extLst>
          </p:cNvPr>
          <p:cNvSpPr>
            <a:spLocks noGrp="1" noChangeAspect="1"/>
          </p:cNvSpPr>
          <p:nvPr>
            <p:ph type="pic" sz="quarter" idx="13" hasCustomPrompt="1"/>
          </p:nvPr>
        </p:nvSpPr>
        <p:spPr>
          <a:xfrm>
            <a:off x="1524000" y="857251"/>
            <a:ext cx="2921000" cy="5143499"/>
          </a:xfrm>
        </p:spPr>
        <p:txBody>
          <a:bodyPr wrap="none" lIns="0" tIns="640080" anchor="ctr" anchorCtr="0"/>
          <a:lstStyle>
            <a:lvl1pPr marL="0" indent="0" algn="ctr">
              <a:buNone/>
              <a:defRPr sz="1467"/>
            </a:lvl1pPr>
          </a:lstStyle>
          <a:p>
            <a:r>
              <a:rPr lang="en-US"/>
              <a:t>Photo Here</a:t>
            </a:r>
          </a:p>
        </p:txBody>
      </p:sp>
    </p:spTree>
    <p:extLst>
      <p:ext uri="{BB962C8B-B14F-4D97-AF65-F5344CB8AC3E}">
        <p14:creationId xmlns:p14="http://schemas.microsoft.com/office/powerpoint/2010/main" val="8136221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01">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68DFC8F-37CC-FFBF-36FF-4B304A50F4C6}"/>
              </a:ext>
            </a:extLst>
          </p:cNvPr>
          <p:cNvSpPr>
            <a:spLocks noGrp="1"/>
          </p:cNvSpPr>
          <p:nvPr>
            <p:ph sz="quarter" idx="12" hasCustomPrompt="1"/>
          </p:nvPr>
        </p:nvSpPr>
        <p:spPr>
          <a:xfrm>
            <a:off x="5830710" y="367904"/>
            <a:ext cx="4837290" cy="6122194"/>
          </a:xfrm>
        </p:spPr>
        <p:txBody>
          <a:bodyPr lIns="91440" rIns="91440" bIns="3657600" anchor="ctr" anchorCtr="0"/>
          <a:lstStyle>
            <a:lvl1pPr marL="0" indent="0" algn="ctr">
              <a:buNone/>
              <a:defRPr sz="1333"/>
            </a:lvl1pPr>
            <a:lvl2pPr marL="0" indent="0">
              <a:buNone/>
              <a:defRPr sz="2200"/>
            </a:lvl2pPr>
            <a:lvl3pPr marL="0" indent="0">
              <a:buNone/>
              <a:defRPr sz="2200"/>
            </a:lvl3pPr>
            <a:lvl4pPr marL="0" indent="0">
              <a:buNone/>
              <a:defRPr sz="2200"/>
            </a:lvl4pPr>
            <a:lvl5pPr marL="0" indent="0">
              <a:buNone/>
              <a:defRPr sz="2200"/>
            </a:lvl5pPr>
          </a:lstStyle>
          <a:p>
            <a:pPr lvl="0"/>
            <a:r>
              <a:rPr lang="en-US"/>
              <a:t>Click the Film Icon to Add Video Clip</a:t>
            </a:r>
          </a:p>
        </p:txBody>
      </p:sp>
      <p:pic>
        <p:nvPicPr>
          <p:cNvPr id="11" name="Graphic 10">
            <a:extLst>
              <a:ext uri="{FF2B5EF4-FFF2-40B4-BE49-F238E27FC236}">
                <a16:creationId xmlns:a16="http://schemas.microsoft.com/office/drawing/2014/main" id="{567ED3A9-5307-061B-3EBC-376DE1DE97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0" y="453115"/>
            <a:ext cx="1598377" cy="1055645"/>
          </a:xfrm>
          <a:prstGeom prst="rect">
            <a:avLst/>
          </a:prstGeom>
        </p:spPr>
      </p:pic>
      <p:sp>
        <p:nvSpPr>
          <p:cNvPr id="12" name="Title 11">
            <a:extLst>
              <a:ext uri="{FF2B5EF4-FFF2-40B4-BE49-F238E27FC236}">
                <a16:creationId xmlns:a16="http://schemas.microsoft.com/office/drawing/2014/main" id="{A6F08F36-6586-2F43-8162-2913A0855874}"/>
              </a:ext>
            </a:extLst>
          </p:cNvPr>
          <p:cNvSpPr>
            <a:spLocks noGrp="1"/>
          </p:cNvSpPr>
          <p:nvPr>
            <p:ph type="title" hasCustomPrompt="1"/>
          </p:nvPr>
        </p:nvSpPr>
        <p:spPr>
          <a:xfrm>
            <a:off x="1524000" y="3262800"/>
            <a:ext cx="3441700" cy="332399"/>
          </a:xfrm>
        </p:spPr>
        <p:txBody>
          <a:bodyPr/>
          <a:lstStyle>
            <a:lvl1pPr>
              <a:defRPr sz="2400" b="1">
                <a:latin typeface="+mn-lt"/>
              </a:defRPr>
            </a:lvl1pPr>
          </a:lstStyle>
          <a:p>
            <a:r>
              <a:rPr lang="en-US"/>
              <a:t>Click to edit title</a:t>
            </a:r>
          </a:p>
        </p:txBody>
      </p:sp>
    </p:spTree>
    <p:extLst>
      <p:ext uri="{BB962C8B-B14F-4D97-AF65-F5344CB8AC3E}">
        <p14:creationId xmlns:p14="http://schemas.microsoft.com/office/powerpoint/2010/main" val="309410996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02">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0ACBFA-EBD3-C5ED-E94C-9AAA941D6F14}"/>
              </a:ext>
            </a:extLst>
          </p:cNvPr>
          <p:cNvSpPr>
            <a:spLocks noGrp="1"/>
          </p:cNvSpPr>
          <p:nvPr>
            <p:ph sz="quarter" idx="10" hasCustomPrompt="1"/>
          </p:nvPr>
        </p:nvSpPr>
        <p:spPr>
          <a:xfrm>
            <a:off x="3677355" y="367904"/>
            <a:ext cx="4837290" cy="6122194"/>
          </a:xfrm>
        </p:spPr>
        <p:txBody>
          <a:bodyPr lIns="91440" rIns="91440" bIns="3657600" anchor="ctr" anchorCtr="0"/>
          <a:lstStyle>
            <a:lvl1pPr marL="0" indent="0" algn="ctr">
              <a:buNone/>
              <a:defRPr sz="1333"/>
            </a:lvl1pPr>
            <a:lvl2pPr marL="0" indent="0">
              <a:buNone/>
              <a:defRPr sz="1333"/>
            </a:lvl2pPr>
            <a:lvl3pPr marL="0" indent="0">
              <a:buNone/>
              <a:defRPr sz="1333"/>
            </a:lvl3pPr>
            <a:lvl4pPr marL="0" indent="0">
              <a:buNone/>
              <a:defRPr sz="1333"/>
            </a:lvl4pPr>
            <a:lvl5pPr marL="0" indent="0">
              <a:buNone/>
              <a:defRPr sz="1333"/>
            </a:lvl5pPr>
          </a:lstStyle>
          <a:p>
            <a:pPr lvl="0"/>
            <a:r>
              <a:rPr lang="en-US"/>
              <a:t>Click the Film Icon to Add Video Clip</a:t>
            </a:r>
          </a:p>
        </p:txBody>
      </p:sp>
    </p:spTree>
    <p:extLst>
      <p:ext uri="{BB962C8B-B14F-4D97-AF65-F5344CB8AC3E}">
        <p14:creationId xmlns:p14="http://schemas.microsoft.com/office/powerpoint/2010/main" val="21981569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Full Photo Al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0549432-D31D-8572-B927-51F64ED10940}"/>
              </a:ext>
            </a:extLst>
          </p:cNvPr>
          <p:cNvSpPr>
            <a:spLocks noGrp="1"/>
          </p:cNvSpPr>
          <p:nvPr>
            <p:ph type="pic" sz="quarter" idx="10"/>
          </p:nvPr>
        </p:nvSpPr>
        <p:spPr>
          <a:xfrm>
            <a:off x="0" y="-514350"/>
            <a:ext cx="12192000" cy="7886700"/>
          </a:xfrm>
          <a:blipFill dpi="0" rotWithShape="1">
            <a:blip r:embed="rId2">
              <a:alphaModFix amt="70000"/>
            </a:blip>
            <a:srcRect/>
            <a:stretch>
              <a:fillRect/>
            </a:stretch>
          </a:blipFill>
        </p:spPr>
        <p:txBody>
          <a:bodyPr wrap="none" tIns="0" bIns="1645920" anchor="ctr" anchorCtr="0"/>
          <a:lstStyle>
            <a:lvl1pPr marL="0" indent="0" algn="ctr">
              <a:buNone/>
              <a:defRPr/>
            </a:lvl1pPr>
          </a:lstStyle>
          <a:p>
            <a:r>
              <a:rPr lang="en-US"/>
              <a:t>Click icon to add picture</a:t>
            </a:r>
          </a:p>
        </p:txBody>
      </p:sp>
      <p:sp>
        <p:nvSpPr>
          <p:cNvPr id="15" name="Media Placeholder 14">
            <a:extLst>
              <a:ext uri="{FF2B5EF4-FFF2-40B4-BE49-F238E27FC236}">
                <a16:creationId xmlns:a16="http://schemas.microsoft.com/office/drawing/2014/main" id="{FCF25E38-1C55-B868-77D1-5D6669612B63}"/>
              </a:ext>
            </a:extLst>
          </p:cNvPr>
          <p:cNvSpPr>
            <a:spLocks noGrp="1"/>
          </p:cNvSpPr>
          <p:nvPr>
            <p:ph type="media" sz="quarter" idx="11" hasCustomPrompt="1"/>
          </p:nvPr>
        </p:nvSpPr>
        <p:spPr>
          <a:xfrm>
            <a:off x="0" y="0"/>
            <a:ext cx="12192000" cy="6858000"/>
          </a:xfrm>
          <a:blipFill>
            <a:blip r:embed="rId3"/>
            <a:stretch>
              <a:fillRect/>
            </a:stretch>
          </a:blipFill>
        </p:spPr>
        <p:txBody>
          <a:bodyPr anchor="t" anchorCtr="0"/>
          <a:lstStyle>
            <a:lvl1pPr marL="0" indent="0" algn="l">
              <a:buNone/>
              <a:defRPr sz="1333">
                <a:solidFill>
                  <a:schemeClr val="bg2"/>
                </a:solidFill>
              </a:defRPr>
            </a:lvl1pPr>
          </a:lstStyle>
          <a:p>
            <a:r>
              <a:rPr lang="en-US"/>
              <a:t>Mask</a:t>
            </a:r>
          </a:p>
        </p:txBody>
      </p:sp>
      <p:pic>
        <p:nvPicPr>
          <p:cNvPr id="7" name="blue-background-full photo mask.png" descr="blue-background-full photo mask.png" hidden="1">
            <a:extLst>
              <a:ext uri="{FF2B5EF4-FFF2-40B4-BE49-F238E27FC236}">
                <a16:creationId xmlns:a16="http://schemas.microsoft.com/office/drawing/2014/main" id="{8A06B01A-A205-D8D2-72E9-7495207BF652}"/>
              </a:ext>
            </a:extLst>
          </p:cNvPr>
          <p:cNvPicPr>
            <a:picLocks noChangeAspect="1"/>
          </p:cNvPicPr>
          <p:nvPr userDrawn="1"/>
        </p:nvPicPr>
        <p:blipFill>
          <a:blip r:embed="rId4">
            <a:alphaModFix amt="75000"/>
          </a:blip>
          <a:srcRect/>
          <a:stretch>
            <a:fillRect/>
          </a:stretch>
        </p:blipFill>
        <p:spPr>
          <a:xfrm>
            <a:off x="0" y="0"/>
            <a:ext cx="12192000" cy="6858000"/>
          </a:xfrm>
          <a:prstGeom prst="rect">
            <a:avLst/>
          </a:prstGeom>
          <a:ln w="12700">
            <a:miter lim="400000"/>
          </a:ln>
        </p:spPr>
      </p:pic>
      <p:sp>
        <p:nvSpPr>
          <p:cNvPr id="16" name="Media Placeholder 14">
            <a:extLst>
              <a:ext uri="{FF2B5EF4-FFF2-40B4-BE49-F238E27FC236}">
                <a16:creationId xmlns:a16="http://schemas.microsoft.com/office/drawing/2014/main" id="{9250E6C0-0DBF-F31C-8645-4EFB0FFBB301}"/>
              </a:ext>
            </a:extLst>
          </p:cNvPr>
          <p:cNvSpPr>
            <a:spLocks noGrp="1"/>
          </p:cNvSpPr>
          <p:nvPr>
            <p:ph type="media" sz="quarter" idx="12" hasCustomPrompt="1"/>
          </p:nvPr>
        </p:nvSpPr>
        <p:spPr>
          <a:xfrm>
            <a:off x="514050" y="1"/>
            <a:ext cx="330118" cy="3885950"/>
          </a:xfrm>
          <a:solidFill>
            <a:srgbClr val="009AD7">
              <a:alpha val="40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Block</a:t>
            </a:r>
          </a:p>
        </p:txBody>
      </p:sp>
      <p:sp>
        <p:nvSpPr>
          <p:cNvPr id="17" name="Media Placeholder 14">
            <a:extLst>
              <a:ext uri="{FF2B5EF4-FFF2-40B4-BE49-F238E27FC236}">
                <a16:creationId xmlns:a16="http://schemas.microsoft.com/office/drawing/2014/main" id="{37B17D83-C340-D358-402D-6782ECD8DA8C}"/>
              </a:ext>
            </a:extLst>
          </p:cNvPr>
          <p:cNvSpPr>
            <a:spLocks noGrp="1"/>
          </p:cNvSpPr>
          <p:nvPr>
            <p:ph type="media" sz="quarter" idx="13" hasCustomPrompt="1"/>
          </p:nvPr>
        </p:nvSpPr>
        <p:spPr>
          <a:xfrm>
            <a:off x="843586" y="2901937"/>
            <a:ext cx="89227" cy="2381251"/>
          </a:xfrm>
          <a:solidFill>
            <a:srgbClr val="007ABB">
              <a:alpha val="98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Mask</a:t>
            </a:r>
          </a:p>
        </p:txBody>
      </p:sp>
      <p:sp>
        <p:nvSpPr>
          <p:cNvPr id="2" name="Media Placeholder 14">
            <a:extLst>
              <a:ext uri="{FF2B5EF4-FFF2-40B4-BE49-F238E27FC236}">
                <a16:creationId xmlns:a16="http://schemas.microsoft.com/office/drawing/2014/main" id="{BB16AD13-64D1-D259-AF65-DAA408276042}"/>
              </a:ext>
            </a:extLst>
          </p:cNvPr>
          <p:cNvSpPr>
            <a:spLocks noGrp="1"/>
          </p:cNvSpPr>
          <p:nvPr>
            <p:ph type="media" sz="quarter" idx="14" hasCustomPrompt="1"/>
          </p:nvPr>
        </p:nvSpPr>
        <p:spPr>
          <a:xfrm>
            <a:off x="1207629" y="1917318"/>
            <a:ext cx="234751" cy="3849206"/>
          </a:xfrm>
          <a:solidFill>
            <a:srgbClr val="009AD7">
              <a:alpha val="15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Mask</a:t>
            </a:r>
          </a:p>
        </p:txBody>
      </p:sp>
      <p:sp>
        <p:nvSpPr>
          <p:cNvPr id="3" name="Media Placeholder 14">
            <a:extLst>
              <a:ext uri="{FF2B5EF4-FFF2-40B4-BE49-F238E27FC236}">
                <a16:creationId xmlns:a16="http://schemas.microsoft.com/office/drawing/2014/main" id="{8C81E277-4E51-17E2-5B6E-27D6CEF3BF35}"/>
              </a:ext>
            </a:extLst>
          </p:cNvPr>
          <p:cNvSpPr>
            <a:spLocks noGrp="1"/>
          </p:cNvSpPr>
          <p:nvPr>
            <p:ph type="media" sz="quarter" idx="15" hasCustomPrompt="1"/>
          </p:nvPr>
        </p:nvSpPr>
        <p:spPr>
          <a:xfrm>
            <a:off x="10738333" y="1079935"/>
            <a:ext cx="241697" cy="3849206"/>
          </a:xfrm>
          <a:solidFill>
            <a:srgbClr val="009AD7">
              <a:alpha val="15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Mask</a:t>
            </a:r>
          </a:p>
        </p:txBody>
      </p:sp>
      <p:sp>
        <p:nvSpPr>
          <p:cNvPr id="5" name="Media Placeholder 14">
            <a:extLst>
              <a:ext uri="{FF2B5EF4-FFF2-40B4-BE49-F238E27FC236}">
                <a16:creationId xmlns:a16="http://schemas.microsoft.com/office/drawing/2014/main" id="{0C8D93E1-1401-DC6A-3EE3-F306ABBB48B2}"/>
              </a:ext>
            </a:extLst>
          </p:cNvPr>
          <p:cNvSpPr>
            <a:spLocks noGrp="1"/>
          </p:cNvSpPr>
          <p:nvPr>
            <p:ph type="media" sz="quarter" idx="16" hasCustomPrompt="1"/>
          </p:nvPr>
        </p:nvSpPr>
        <p:spPr>
          <a:xfrm>
            <a:off x="11245558" y="791318"/>
            <a:ext cx="89227" cy="2549079"/>
          </a:xfrm>
          <a:solidFill>
            <a:srgbClr val="007ABB">
              <a:alpha val="98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Mask</a:t>
            </a:r>
          </a:p>
        </p:txBody>
      </p:sp>
      <p:sp>
        <p:nvSpPr>
          <p:cNvPr id="6" name="Media Placeholder 14">
            <a:extLst>
              <a:ext uri="{FF2B5EF4-FFF2-40B4-BE49-F238E27FC236}">
                <a16:creationId xmlns:a16="http://schemas.microsoft.com/office/drawing/2014/main" id="{B01F5915-B6E5-67AA-ACEC-926CE066605C}"/>
              </a:ext>
            </a:extLst>
          </p:cNvPr>
          <p:cNvSpPr>
            <a:spLocks noGrp="1"/>
          </p:cNvSpPr>
          <p:nvPr>
            <p:ph type="media" sz="quarter" idx="17" hasCustomPrompt="1"/>
          </p:nvPr>
        </p:nvSpPr>
        <p:spPr>
          <a:xfrm>
            <a:off x="11330898" y="2808610"/>
            <a:ext cx="330119" cy="4075493"/>
          </a:xfrm>
          <a:solidFill>
            <a:srgbClr val="009AD7">
              <a:alpha val="40000"/>
            </a:srgbClr>
          </a:solidFill>
          <a:ln w="12700">
            <a:miter lim="400000"/>
          </a:ln>
        </p:spPr>
        <p:txBody>
          <a:bodyPr lIns="67733" tIns="67733" rIns="67733" bIns="67733" anchor="ctr"/>
          <a:lstStyle>
            <a:lvl1pPr marL="0" indent="0">
              <a:buNone/>
              <a:defRPr lang="en-US" sz="667" b="0" dirty="0">
                <a:solidFill>
                  <a:srgbClr val="009AD7"/>
                </a:solidFill>
                <a:latin typeface="Helvetica Neue Medium"/>
                <a:ea typeface="Helvetica Neue Medium"/>
                <a:cs typeface="Helvetica Neue Medium"/>
              </a:defRPr>
            </a:lvl1pPr>
          </a:lstStyle>
          <a:p>
            <a:pPr marL="0" lvl="0" algn="ctr" defTabSz="366852"/>
            <a:r>
              <a:rPr lang="en-US"/>
              <a:t>Mask</a:t>
            </a:r>
          </a:p>
        </p:txBody>
      </p:sp>
    </p:spTree>
    <p:extLst>
      <p:ext uri="{BB962C8B-B14F-4D97-AF65-F5344CB8AC3E}">
        <p14:creationId xmlns:p14="http://schemas.microsoft.com/office/powerpoint/2010/main" val="192382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60" indent="-365760">
              <a:buClrTx/>
              <a:buFont typeface="+mj-lt"/>
              <a:buAutoNum type="arabicPeriod"/>
              <a:defRPr>
                <a:solidFill>
                  <a:srgbClr val="979D9D"/>
                </a:solidFill>
              </a:defRPr>
            </a:lvl1pPr>
            <a:lvl2pPr marL="859536">
              <a:buClr>
                <a:srgbClr val="979D9D"/>
              </a:buClr>
              <a:defRPr>
                <a:solidFill>
                  <a:srgbClr val="979D9D"/>
                </a:solidFill>
              </a:defRPr>
            </a:lvl2pPr>
            <a:lvl3pPr marL="1298448">
              <a:buClr>
                <a:srgbClr val="979D9D"/>
              </a:buClr>
              <a:defRPr>
                <a:solidFill>
                  <a:srgbClr val="979D9D"/>
                </a:solidFill>
              </a:defRPr>
            </a:lvl3pPr>
            <a:lvl4pPr marL="1792224">
              <a:buClr>
                <a:srgbClr val="979D9D"/>
              </a:buClr>
              <a:defRPr>
                <a:solidFill>
                  <a:srgbClr val="979D9D"/>
                </a:solidFill>
              </a:defRPr>
            </a:lvl4pPr>
            <a:lvl5pPr marL="2231136">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63297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End of Layout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89ABC-7ACA-E682-FAE3-DBC7FD231987}"/>
              </a:ext>
            </a:extLst>
          </p:cNvPr>
          <p:cNvSpPr>
            <a:spLocks noGrp="1"/>
          </p:cNvSpPr>
          <p:nvPr>
            <p:ph type="title" hasCustomPrompt="1"/>
          </p:nvPr>
        </p:nvSpPr>
        <p:spPr>
          <a:xfrm>
            <a:off x="1661652" y="2981411"/>
            <a:ext cx="8868697" cy="812402"/>
          </a:xfrm>
        </p:spPr>
        <p:txBody>
          <a:bodyPr/>
          <a:lstStyle>
            <a:lvl1pPr algn="ctr">
              <a:defRPr>
                <a:solidFill>
                  <a:srgbClr val="E81159"/>
                </a:solidFill>
              </a:defRPr>
            </a:lvl1pPr>
          </a:lstStyle>
          <a:p>
            <a:r>
              <a:rPr lang="en-US"/>
              <a:t>END of Layouts</a:t>
            </a:r>
            <a:br>
              <a:rPr lang="en-US"/>
            </a:br>
            <a:r>
              <a:rPr lang="en-US"/>
              <a:t>Layouts following this one are imported</a:t>
            </a:r>
          </a:p>
        </p:txBody>
      </p:sp>
    </p:spTree>
    <p:extLst>
      <p:ext uri="{BB962C8B-B14F-4D97-AF65-F5344CB8AC3E}">
        <p14:creationId xmlns:p14="http://schemas.microsoft.com/office/powerpoint/2010/main" val="24404231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Half Photo Background">
    <p:spTree>
      <p:nvGrpSpPr>
        <p:cNvPr id="1" name=""/>
        <p:cNvGrpSpPr/>
        <p:nvPr/>
      </p:nvGrpSpPr>
      <p:grpSpPr>
        <a:xfrm>
          <a:off x="0" y="0"/>
          <a:ext cx="0" cy="0"/>
          <a:chOff x="0" y="0"/>
          <a:chExt cx="0" cy="0"/>
        </a:xfrm>
      </p:grpSpPr>
      <p:sp>
        <p:nvSpPr>
          <p:cNvPr id="3" name="Background" hidden="1">
            <a:extLst>
              <a:ext uri="{FF2B5EF4-FFF2-40B4-BE49-F238E27FC236}">
                <a16:creationId xmlns:a16="http://schemas.microsoft.com/office/drawing/2014/main" id="{BC880931-1D1C-0B7A-9DCF-FEA6FAC37F3A}"/>
              </a:ext>
            </a:extLst>
          </p:cNvPr>
          <p:cNvSpPr>
            <a:spLocks/>
          </p:cNvSpPr>
          <p:nvPr userDrawn="1"/>
        </p:nvSpPr>
        <p:spPr>
          <a:xfrm>
            <a:off x="0" y="0"/>
            <a:ext cx="12192000" cy="6858000"/>
          </a:xfrm>
          <a:prstGeom prst="rect">
            <a:avLst/>
          </a:prstGeom>
          <a:gradFill>
            <a:gsLst>
              <a:gs pos="0">
                <a:srgbClr val="009AD7">
                  <a:alpha val="90000"/>
                </a:srgbClr>
              </a:gs>
              <a:gs pos="43000">
                <a:srgbClr val="002856"/>
              </a:gs>
              <a:gs pos="15000">
                <a:schemeClr val="bg2">
                  <a:lumMod val="90000"/>
                  <a:lumOff val="10000"/>
                </a:schemeClr>
              </a:gs>
              <a:gs pos="100000">
                <a:srgbClr val="002856"/>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a:endParaRPr lang="en-US" sz="600"/>
          </a:p>
        </p:txBody>
      </p:sp>
      <p:sp>
        <p:nvSpPr>
          <p:cNvPr id="22" name="shutterstock_2115529691.jpg"/>
          <p:cNvSpPr>
            <a:spLocks noGrp="1"/>
          </p:cNvSpPr>
          <p:nvPr>
            <p:ph type="pic" idx="21" hasCustomPrompt="1"/>
          </p:nvPr>
        </p:nvSpPr>
        <p:spPr>
          <a:xfrm>
            <a:off x="5743073" y="-759279"/>
            <a:ext cx="5940552" cy="8435340"/>
          </a:xfrm>
          <a:prstGeom prst="rect">
            <a:avLst/>
          </a:prstGeom>
          <a:effectLst>
            <a:softEdge rad="0"/>
          </a:effectLst>
        </p:spPr>
        <p:txBody>
          <a:bodyPr lIns="91439" tIns="0" rIns="91439" bIns="1828800" anchor="ctr" anchorCtr="0">
            <a:noAutofit/>
          </a:bodyPr>
          <a:lstStyle>
            <a:lvl1pPr marL="0" indent="0" algn="ctr">
              <a:buNone/>
              <a:defRPr/>
            </a:lvl1pPr>
          </a:lstStyle>
          <a:p>
            <a:r>
              <a:rPr lang="en-US"/>
              <a:t>Click to add photo</a:t>
            </a:r>
            <a:endParaRPr/>
          </a:p>
        </p:txBody>
      </p:sp>
      <p:sp>
        <p:nvSpPr>
          <p:cNvPr id="2" name="Title 1">
            <a:extLst>
              <a:ext uri="{FF2B5EF4-FFF2-40B4-BE49-F238E27FC236}">
                <a16:creationId xmlns:a16="http://schemas.microsoft.com/office/drawing/2014/main" id="{1E86D03A-9DF5-A8F8-0492-0691DC9A404F}"/>
              </a:ext>
            </a:extLst>
          </p:cNvPr>
          <p:cNvSpPr>
            <a:spLocks noGrp="1"/>
          </p:cNvSpPr>
          <p:nvPr>
            <p:ph type="title" hasCustomPrompt="1"/>
          </p:nvPr>
        </p:nvSpPr>
        <p:spPr>
          <a:xfrm>
            <a:off x="1524000" y="2985802"/>
            <a:ext cx="3857297" cy="886397"/>
          </a:xfrm>
        </p:spPr>
        <p:txBody>
          <a:bodyPr/>
          <a:lstStyle>
            <a:lvl1pPr>
              <a:defRPr sz="3200"/>
            </a:lvl1pPr>
          </a:lstStyle>
          <a:p>
            <a:r>
              <a:rPr lang="en-US"/>
              <a:t>Title Six Words Max</a:t>
            </a:r>
          </a:p>
        </p:txBody>
      </p:sp>
    </p:spTree>
    <p:extLst>
      <p:ext uri="{BB962C8B-B14F-4D97-AF65-F5344CB8AC3E}">
        <p14:creationId xmlns:p14="http://schemas.microsoft.com/office/powerpoint/2010/main" val="190716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8" name="Picture 7">
            <a:extLst>
              <a:ext uri="{FF2B5EF4-FFF2-40B4-BE49-F238E27FC236}">
                <a16:creationId xmlns:a16="http://schemas.microsoft.com/office/drawing/2014/main" id="{4B98EA9B-8D5B-4923-90F5-A4CDF4762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63667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90280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4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192433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138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495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825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5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70"/>
        <p:cNvGrpSpPr/>
        <p:nvPr/>
      </p:nvGrpSpPr>
      <p:grpSpPr>
        <a:xfrm>
          <a:off x="0" y="0"/>
          <a:ext cx="0" cy="0"/>
          <a:chOff x="0" y="0"/>
          <a:chExt cx="0" cy="0"/>
        </a:xfrm>
      </p:grpSpPr>
      <p:sp>
        <p:nvSpPr>
          <p:cNvPr id="271" name="Google Shape;271;p65"/>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Font typeface="Arial Black"/>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7046422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31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174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979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694256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698081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407031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35867607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wo column graphics right">
  <p:cSld name="1_Two column graphics right">
    <p:spTree>
      <p:nvGrpSpPr>
        <p:cNvPr id="1" name="Shape 78"/>
        <p:cNvGrpSpPr/>
        <p:nvPr/>
      </p:nvGrpSpPr>
      <p:grpSpPr>
        <a:xfrm>
          <a:off x="0" y="0"/>
          <a:ext cx="0" cy="0"/>
          <a:chOff x="0" y="0"/>
          <a:chExt cx="0" cy="0"/>
        </a:xfrm>
      </p:grpSpPr>
      <p:sp>
        <p:nvSpPr>
          <p:cNvPr id="79" name="Google Shape;79;p85"/>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5"/>
          <p:cNvSpPr txBox="1">
            <a:spLocks noGrp="1"/>
          </p:cNvSpPr>
          <p:nvPr>
            <p:ph type="body" idx="1"/>
          </p:nvPr>
        </p:nvSpPr>
        <p:spPr>
          <a:xfrm>
            <a:off x="457200" y="1527048"/>
            <a:ext cx="5495544"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095333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_Two-Thirds Image">
  <p:cSld name="2_Two-Thirds Image">
    <p:spTree>
      <p:nvGrpSpPr>
        <p:cNvPr id="1" name="Shape 100"/>
        <p:cNvGrpSpPr/>
        <p:nvPr/>
      </p:nvGrpSpPr>
      <p:grpSpPr>
        <a:xfrm>
          <a:off x="0" y="0"/>
          <a:ext cx="0" cy="0"/>
          <a:chOff x="0" y="0"/>
          <a:chExt cx="0" cy="0"/>
        </a:xfrm>
      </p:grpSpPr>
      <p:sp>
        <p:nvSpPr>
          <p:cNvPr id="102" name="Google Shape;102;p94"/>
          <p:cNvSpPr txBox="1">
            <a:spLocks noGrp="1"/>
          </p:cNvSpPr>
          <p:nvPr>
            <p:ph type="title"/>
          </p:nvPr>
        </p:nvSpPr>
        <p:spPr>
          <a:xfrm>
            <a:off x="304801" y="1325565"/>
            <a:ext cx="3767138" cy="1329595"/>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5971"/>
              <a:buFont typeface="Arial Black"/>
              <a:buNone/>
              <a:defRPr sz="5971">
                <a:solidFill>
                  <a:schemeClr val="lt1"/>
                </a:solidFill>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4"/>
          <p:cNvSpPr txBox="1">
            <a:spLocks noGrp="1"/>
          </p:cNvSpPr>
          <p:nvPr>
            <p:ph type="body" idx="1"/>
          </p:nvPr>
        </p:nvSpPr>
        <p:spPr>
          <a:xfrm>
            <a:off x="304801" y="2703061"/>
            <a:ext cx="3767138" cy="775597"/>
          </a:xfrm>
          <a:prstGeom prst="rect">
            <a:avLst/>
          </a:prstGeom>
          <a:noFill/>
          <a:ln>
            <a:noFill/>
          </a:ln>
        </p:spPr>
        <p:txBody>
          <a:bodyPr spcFirstLastPara="1" wrap="square" lIns="45700" tIns="0" rIns="0" bIns="0" anchor="t" anchorCtr="0">
            <a:spAutoFit/>
          </a:bodyPr>
          <a:lstStyle>
            <a:lvl1pPr marL="457200" lvl="0" indent="-228600" algn="ctr">
              <a:lnSpc>
                <a:spcPct val="90000"/>
              </a:lnSpc>
              <a:spcBef>
                <a:spcPts val="299"/>
              </a:spcBef>
              <a:spcAft>
                <a:spcPts val="0"/>
              </a:spcAft>
              <a:buClr>
                <a:schemeClr val="lt1"/>
              </a:buClr>
              <a:buSzPts val="2786"/>
              <a:buFont typeface="Arial"/>
              <a:buNone/>
              <a:defRPr sz="2786">
                <a:solidFill>
                  <a:schemeClr val="lt1"/>
                </a:solidFill>
              </a:defRPr>
            </a:lvl1pPr>
            <a:lvl2pPr marL="914400" lvl="1" indent="-365760" algn="ctr">
              <a:lnSpc>
                <a:spcPct val="90000"/>
              </a:lnSpc>
              <a:spcBef>
                <a:spcPts val="1200"/>
              </a:spcBef>
              <a:spcAft>
                <a:spcPts val="0"/>
              </a:spcAft>
              <a:buClr>
                <a:schemeClr val="lt1"/>
              </a:buClr>
              <a:buSzPts val="2160"/>
              <a:buChar char="–"/>
              <a:defRPr>
                <a:solidFill>
                  <a:schemeClr val="lt1"/>
                </a:solidFill>
              </a:defRPr>
            </a:lvl2pPr>
            <a:lvl3pPr marL="1371600" lvl="2" indent="-381000" algn="ctr">
              <a:lnSpc>
                <a:spcPct val="90000"/>
              </a:lnSpc>
              <a:spcBef>
                <a:spcPts val="1200"/>
              </a:spcBef>
              <a:spcAft>
                <a:spcPts val="0"/>
              </a:spcAft>
              <a:buClr>
                <a:schemeClr val="lt1"/>
              </a:buClr>
              <a:buSzPts val="2400"/>
              <a:buChar char="•"/>
              <a:defRPr>
                <a:solidFill>
                  <a:schemeClr val="lt1"/>
                </a:solidFill>
              </a:defRPr>
            </a:lvl3pPr>
            <a:lvl4pPr marL="1828800" lvl="3" indent="-365760" algn="ctr">
              <a:lnSpc>
                <a:spcPct val="90000"/>
              </a:lnSpc>
              <a:spcBef>
                <a:spcPts val="1200"/>
              </a:spcBef>
              <a:spcAft>
                <a:spcPts val="0"/>
              </a:spcAft>
              <a:buClr>
                <a:schemeClr val="lt1"/>
              </a:buClr>
              <a:buSzPts val="2160"/>
              <a:buChar char="–"/>
              <a:defRPr>
                <a:solidFill>
                  <a:schemeClr val="lt1"/>
                </a:solidFill>
              </a:defRPr>
            </a:lvl4pPr>
            <a:lvl5pPr marL="2286000" lvl="4" indent="-381000" algn="ctr">
              <a:lnSpc>
                <a:spcPct val="90000"/>
              </a:lnSpc>
              <a:spcBef>
                <a:spcPts val="1200"/>
              </a:spcBef>
              <a:spcAft>
                <a:spcPts val="0"/>
              </a:spcAft>
              <a:buClr>
                <a:schemeClr val="lt1"/>
              </a:buClr>
              <a:buSzPts val="2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6334521"/>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2022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542606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194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088463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822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3429495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415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556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383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18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767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874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738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60283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253319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420667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1634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783465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4109173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778705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2022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85041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218782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83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1433502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976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371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5066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969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105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614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049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62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4127792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71141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999288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2075713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35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title</a:t>
            </a:r>
          </a:p>
        </p:txBody>
      </p:sp>
      <p:sp>
        <p:nvSpPr>
          <p:cNvPr id="7" name="Content Placeholder 6"/>
          <p:cNvSpPr>
            <a:spLocks noGrp="1"/>
          </p:cNvSpPr>
          <p:nvPr>
            <p:ph sz="quarter" idx="10"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432112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3630073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6085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95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910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110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8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848850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A68FFD-9422-AD48-96B9-A164E1A79E21}"/>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3" name="Text Placeholder 2">
            <a:extLst>
              <a:ext uri="{FF2B5EF4-FFF2-40B4-BE49-F238E27FC236}">
                <a16:creationId xmlns:a16="http://schemas.microsoft.com/office/drawing/2014/main" id="{01906285-85F2-BB4E-BA6A-9804659FC9B8}"/>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1855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789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1B8D32-229C-DC4A-BA04-F2B64E28B5EC}"/>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a:t>“Quote placeholder Lorem ipsum dolor sit </a:t>
            </a:r>
            <a:r>
              <a:rPr lang="en-US" err="1"/>
              <a:t>amet</a:t>
            </a:r>
            <a:r>
              <a:rPr lang="en-US"/>
              <a:t>, </a:t>
            </a:r>
            <a:r>
              <a:rPr lang="en-US" err="1"/>
              <a:t>conse</a:t>
            </a:r>
            <a:r>
              <a:rPr lang="en-US"/>
              <a:t> </a:t>
            </a:r>
            <a:r>
              <a:rPr lang="en-US" err="1"/>
              <a:t>ctet</a:t>
            </a:r>
            <a:r>
              <a:rPr lang="en-US"/>
              <a:t> </a:t>
            </a:r>
            <a:r>
              <a:rPr lang="en-US" err="1"/>
              <a:t>ur</a:t>
            </a:r>
            <a:r>
              <a:rPr lang="en-US"/>
              <a:t> </a:t>
            </a:r>
            <a:r>
              <a:rPr lang="en-US" err="1"/>
              <a:t>adip</a:t>
            </a:r>
            <a:r>
              <a:rPr lang="en-US"/>
              <a:t> </a:t>
            </a:r>
            <a:r>
              <a:rPr lang="en-US" err="1"/>
              <a:t>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 lorem.”</a:t>
            </a:r>
          </a:p>
        </p:txBody>
      </p:sp>
      <p:sp>
        <p:nvSpPr>
          <p:cNvPr id="4" name="Text Placeholder 2">
            <a:extLst>
              <a:ext uri="{FF2B5EF4-FFF2-40B4-BE49-F238E27FC236}">
                <a16:creationId xmlns:a16="http://schemas.microsoft.com/office/drawing/2014/main" id="{050C34B8-7526-044F-B179-517E7649638E}"/>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attribution</a:t>
            </a:r>
          </a:p>
        </p:txBody>
      </p:sp>
    </p:spTree>
    <p:extLst>
      <p:ext uri="{BB962C8B-B14F-4D97-AF65-F5344CB8AC3E}">
        <p14:creationId xmlns:p14="http://schemas.microsoft.com/office/powerpoint/2010/main" val="687632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1_Ste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27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W1_Surf">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1192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W1_Ta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324371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W1_Lem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266347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W1_Ros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955560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4207186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569825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W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422431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W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121861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W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2971495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B1_Steel">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16364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B1_Surf">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213959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B1_Tang">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13488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B1_Lem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20567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B1_Ros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a:t>© 2023 Gartner, Inc. and/or its affiliates. All rights reserved. Gartner is a registered trademark of Gartner, Inc. or its affiliates. This presentation, including all supporting materials, </a:t>
            </a:r>
            <a:br>
              <a:rPr lang="en-US"/>
            </a:br>
            <a:r>
              <a:rPr lang="en-US"/>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64573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B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932748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B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3390111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B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998799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B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1151080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a:t>Click to edit title</a:t>
            </a:r>
          </a:p>
        </p:txBody>
      </p:sp>
      <p:sp>
        <p:nvSpPr>
          <p:cNvPr id="3" name="Content Placeholder 2"/>
          <p:cNvSpPr>
            <a:spLocks noGrp="1"/>
          </p:cNvSpPr>
          <p:nvPr>
            <p:ph idx="1" hasCustomPrompt="1"/>
          </p:nvPr>
        </p:nvSpPr>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8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B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 Max.</a:t>
            </a:r>
            <a:br>
              <a:rPr lang="en-US"/>
            </a:br>
            <a:r>
              <a:rPr lang="en-US"/>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Tree>
    <p:extLst>
      <p:ext uri="{BB962C8B-B14F-4D97-AF65-F5344CB8AC3E}">
        <p14:creationId xmlns:p14="http://schemas.microsoft.com/office/powerpoint/2010/main" val="3572232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G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t>© 2023 Gartner, Inc. and/or its affiliates. All rights reserved. Gartner is a registered trademark of Gartner, Inc. or its affiliates. This presentation, including all supporting materials, </a:t>
            </a:r>
            <a:br>
              <a:rPr lang="en-US" sz="700"/>
            </a:br>
            <a:r>
              <a:rPr lang="en-US" sz="70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29"/>
            <a:ext cx="4544568" cy="276999"/>
          </a:xfrm>
          <a:prstGeom prst="rect">
            <a:avLst/>
          </a:prstGeo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spTree>
    <p:extLst>
      <p:ext uri="{BB962C8B-B14F-4D97-AF65-F5344CB8AC3E}">
        <p14:creationId xmlns:p14="http://schemas.microsoft.com/office/powerpoint/2010/main" val="1937680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solidFill>
                  <a:srgbClr val="002856"/>
                </a:solidFill>
              </a:defRPr>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solidFill>
                  <a:srgbClr val="6F7878"/>
                </a:solidFill>
              </a:rPr>
              <a:t>© 2023 Gartner, Inc. and/or its affiliates. All rights reserved. Gartner is a registered trademark of Gartner, Inc. or its affiliates. This presentation, including all supporting materials, </a:t>
            </a:r>
            <a:br>
              <a:rPr lang="en-US" sz="700">
                <a:solidFill>
                  <a:srgbClr val="6F7878"/>
                </a:solidFill>
              </a:rPr>
            </a:br>
            <a:r>
              <a:rPr lang="en-US" sz="700">
                <a:solidFill>
                  <a:srgbClr val="6F7878"/>
                </a:solidFil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29"/>
            <a:ext cx="4544568" cy="369332"/>
          </a:xfrm>
          <a:prstGeom prst="rect">
            <a:avLst/>
          </a:prstGeo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solidFill>
                  <a:srgbClr val="002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pic>
        <p:nvPicPr>
          <p:cNvPr id="3" name="Picture 2">
            <a:extLst>
              <a:ext uri="{FF2B5EF4-FFF2-40B4-BE49-F238E27FC236}">
                <a16:creationId xmlns:a16="http://schemas.microsoft.com/office/drawing/2014/main" id="{ADEE9A4D-FF33-A7D5-CDB6-EEEBECAC1E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8690" y="6056352"/>
            <a:ext cx="2057936" cy="468272"/>
          </a:xfrm>
          <a:prstGeom prst="rect">
            <a:avLst/>
          </a:prstGeom>
        </p:spPr>
      </p:pic>
    </p:spTree>
    <p:extLst>
      <p:ext uri="{BB962C8B-B14F-4D97-AF65-F5344CB8AC3E}">
        <p14:creationId xmlns:p14="http://schemas.microsoft.com/office/powerpoint/2010/main" val="1247544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White_Introdu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solidFill>
                  <a:srgbClr val="002856"/>
                </a:solidFill>
              </a:defRPr>
            </a:lvl1pPr>
          </a:lstStyle>
          <a:p>
            <a:r>
              <a:rPr lang="en-US"/>
              <a:t>Click to Add Title; 4 Lines of Copy; 60 Characters Maximum</a:t>
            </a:r>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a:solidFill>
                  <a:srgbClr val="6F7878"/>
                </a:solidFill>
              </a:rPr>
              <a:t>© 2023 Gartner, Inc. and/or its affiliates. All rights reserved. Gartner is a registered trademark of Gartner, Inc. or its affiliates. This presentation, including all supporting materials, </a:t>
            </a:r>
            <a:br>
              <a:rPr lang="en-US" sz="700">
                <a:solidFill>
                  <a:srgbClr val="6F7878"/>
                </a:solidFill>
              </a:rPr>
            </a:br>
            <a:r>
              <a:rPr lang="en-US" sz="700">
                <a:solidFill>
                  <a:srgbClr val="6F7878"/>
                </a:solidFil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
        <p:nvSpPr>
          <p:cNvPr id="4" name="Subtitle 2">
            <a:extLst>
              <a:ext uri="{FF2B5EF4-FFF2-40B4-BE49-F238E27FC236}">
                <a16:creationId xmlns:a16="http://schemas.microsoft.com/office/drawing/2014/main" id="{D1985011-B543-05D0-FA5F-6C7208B18B65}"/>
              </a:ext>
            </a:extLst>
          </p:cNvPr>
          <p:cNvSpPr>
            <a:spLocks noGrp="1"/>
          </p:cNvSpPr>
          <p:nvPr>
            <p:ph type="subTitle" idx="1" hasCustomPrompt="1"/>
          </p:nvPr>
        </p:nvSpPr>
        <p:spPr>
          <a:xfrm>
            <a:off x="2167128" y="3927729"/>
            <a:ext cx="4544568" cy="369332"/>
          </a:xfrm>
          <a:prstGeom prst="rect">
            <a:avLst/>
          </a:prstGeo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solidFill>
                  <a:srgbClr val="0028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Name</a:t>
            </a:r>
          </a:p>
        </p:txBody>
      </p:sp>
      <p:pic>
        <p:nvPicPr>
          <p:cNvPr id="3" name="Picture 2">
            <a:extLst>
              <a:ext uri="{FF2B5EF4-FFF2-40B4-BE49-F238E27FC236}">
                <a16:creationId xmlns:a16="http://schemas.microsoft.com/office/drawing/2014/main" id="{ADEE9A4D-FF33-A7D5-CDB6-EEEBECAC1E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88690" y="6056352"/>
            <a:ext cx="2057936" cy="468272"/>
          </a:xfrm>
          <a:prstGeom prst="rect">
            <a:avLst/>
          </a:prstGeom>
        </p:spPr>
      </p:pic>
      <p:grpSp>
        <p:nvGrpSpPr>
          <p:cNvPr id="5" name="Group 4">
            <a:extLst>
              <a:ext uri="{FF2B5EF4-FFF2-40B4-BE49-F238E27FC236}">
                <a16:creationId xmlns:a16="http://schemas.microsoft.com/office/drawing/2014/main" id="{9A3D7B8C-9EF5-37B1-1A36-B1D408145961}"/>
              </a:ext>
            </a:extLst>
          </p:cNvPr>
          <p:cNvGrpSpPr/>
          <p:nvPr userDrawn="1"/>
        </p:nvGrpSpPr>
        <p:grpSpPr>
          <a:xfrm>
            <a:off x="7924643" y="1601990"/>
            <a:ext cx="2969054" cy="2776196"/>
            <a:chOff x="5728043" y="1117426"/>
            <a:chExt cx="2968281" cy="2776196"/>
          </a:xfrm>
        </p:grpSpPr>
        <p:sp>
          <p:nvSpPr>
            <p:cNvPr id="6" name="Rectangle 5">
              <a:extLst>
                <a:ext uri="{FF2B5EF4-FFF2-40B4-BE49-F238E27FC236}">
                  <a16:creationId xmlns:a16="http://schemas.microsoft.com/office/drawing/2014/main" id="{296CDA84-DC25-C56C-91FA-E2E933F24F55}"/>
                </a:ext>
              </a:extLst>
            </p:cNvPr>
            <p:cNvSpPr/>
            <p:nvPr/>
          </p:nvSpPr>
          <p:spPr>
            <a:xfrm>
              <a:off x="5728043" y="1117426"/>
              <a:ext cx="2968281" cy="2262158"/>
            </a:xfrm>
            <a:prstGeom prst="rect">
              <a:avLst/>
            </a:prstGeom>
          </p:spPr>
          <p:txBody>
            <a:bodyPr wrap="square" rIns="0">
              <a:spAutoFit/>
            </a:bodyPr>
            <a:lstStyle/>
            <a:p>
              <a:pPr>
                <a:spcAft>
                  <a:spcPts val="1800"/>
                </a:spcAft>
              </a:pPr>
              <a:r>
                <a:rPr lang="en-US" sz="1400">
                  <a:solidFill>
                    <a:srgbClr val="002856"/>
                  </a:solidFill>
                </a:rPr>
                <a:t>While we wait for everyone to </a:t>
              </a:r>
              <a:br>
                <a:rPr lang="en-US" sz="1400">
                  <a:solidFill>
                    <a:srgbClr val="002856"/>
                  </a:solidFill>
                </a:rPr>
              </a:br>
              <a:r>
                <a:rPr lang="en-US" sz="1400">
                  <a:solidFill>
                    <a:srgbClr val="002856"/>
                  </a:solidFill>
                </a:rPr>
                <a:t>join, please use the chat box to share with the group your </a:t>
              </a:r>
              <a:r>
                <a:rPr lang="en-US" sz="1400" b="1">
                  <a:solidFill>
                    <a:srgbClr val="FF540A"/>
                  </a:solidFill>
                </a:rPr>
                <a:t>name, organization and where you are dialing in from.</a:t>
              </a:r>
            </a:p>
            <a:p>
              <a:pPr>
                <a:spcAft>
                  <a:spcPts val="1800"/>
                </a:spcAft>
              </a:pPr>
              <a:r>
                <a:rPr lang="en-US" sz="1400">
                  <a:solidFill>
                    <a:srgbClr val="002856"/>
                  </a:solidFill>
                </a:rPr>
                <a:t>Click the </a:t>
              </a:r>
              <a:r>
                <a:rPr lang="en-US" sz="1400" b="1">
                  <a:solidFill>
                    <a:srgbClr val="FF540A"/>
                  </a:solidFill>
                </a:rPr>
                <a:t>word bubble </a:t>
              </a:r>
              <a:r>
                <a:rPr lang="en-US" sz="1400">
                  <a:solidFill>
                    <a:srgbClr val="002856"/>
                  </a:solidFill>
                </a:rPr>
                <a:t>at the bottom of your screen to open the chat box. Be sure to exit the full screen mode </a:t>
              </a:r>
              <a:br>
                <a:rPr lang="en-US" sz="1400">
                  <a:solidFill>
                    <a:srgbClr val="002856"/>
                  </a:solidFill>
                </a:rPr>
              </a:br>
              <a:r>
                <a:rPr lang="en-US" sz="1400">
                  <a:solidFill>
                    <a:srgbClr val="002856"/>
                  </a:solidFill>
                </a:rPr>
                <a:t>to see this option.</a:t>
              </a:r>
            </a:p>
          </p:txBody>
        </p:sp>
        <p:grpSp>
          <p:nvGrpSpPr>
            <p:cNvPr id="7" name="Group 6">
              <a:extLst>
                <a:ext uri="{FF2B5EF4-FFF2-40B4-BE49-F238E27FC236}">
                  <a16:creationId xmlns:a16="http://schemas.microsoft.com/office/drawing/2014/main" id="{84BFE4C4-8950-5E29-304C-B845DD5422FC}"/>
                </a:ext>
              </a:extLst>
            </p:cNvPr>
            <p:cNvGrpSpPr/>
            <p:nvPr/>
          </p:nvGrpSpPr>
          <p:grpSpPr>
            <a:xfrm>
              <a:off x="5753376" y="3401866"/>
              <a:ext cx="2560852" cy="491756"/>
              <a:chOff x="2977976" y="3206309"/>
              <a:chExt cx="3917934" cy="752354"/>
            </a:xfrm>
          </p:grpSpPr>
          <p:pic>
            <p:nvPicPr>
              <p:cNvPr id="8" name="Google Shape;546;g72755d2311_17_71">
                <a:extLst>
                  <a:ext uri="{FF2B5EF4-FFF2-40B4-BE49-F238E27FC236}">
                    <a16:creationId xmlns:a16="http://schemas.microsoft.com/office/drawing/2014/main" id="{EFAF16A1-6A28-BD79-7F4F-177DD18FFAFF}"/>
                  </a:ext>
                </a:extLst>
              </p:cNvPr>
              <p:cNvPicPr preferRelativeResize="0">
                <a:picLocks/>
              </p:cNvPicPr>
              <p:nvPr/>
            </p:nvPicPr>
            <p:blipFill rotWithShape="1">
              <a:blip r:embed="rId4">
                <a:alphaModFix/>
              </a:blip>
              <a:srcRect l="10167" t="40484" r="12450" b="5314"/>
              <a:stretch/>
            </p:blipFill>
            <p:spPr>
              <a:xfrm>
                <a:off x="2977976" y="3279363"/>
                <a:ext cx="3917934" cy="570293"/>
              </a:xfrm>
              <a:prstGeom prst="rect">
                <a:avLst/>
              </a:prstGeom>
              <a:noFill/>
              <a:ln>
                <a:noFill/>
              </a:ln>
            </p:spPr>
          </p:pic>
          <p:sp>
            <p:nvSpPr>
              <p:cNvPr id="9" name="Rectangle 8">
                <a:extLst>
                  <a:ext uri="{FF2B5EF4-FFF2-40B4-BE49-F238E27FC236}">
                    <a16:creationId xmlns:a16="http://schemas.microsoft.com/office/drawing/2014/main" id="{4F14E217-44C3-BCAF-EDB4-0DEABB358669}"/>
                  </a:ext>
                </a:extLst>
              </p:cNvPr>
              <p:cNvSpPr/>
              <p:nvPr/>
            </p:nvSpPr>
            <p:spPr>
              <a:xfrm>
                <a:off x="4907666" y="3206309"/>
                <a:ext cx="682906" cy="752354"/>
              </a:xfrm>
              <a:prstGeom prst="rect">
                <a:avLst/>
              </a:prstGeom>
              <a:noFill/>
              <a:ln w="25400">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grpSp>
      </p:grpSp>
    </p:spTree>
    <p:extLst>
      <p:ext uri="{BB962C8B-B14F-4D97-AF65-F5344CB8AC3E}">
        <p14:creationId xmlns:p14="http://schemas.microsoft.com/office/powerpoint/2010/main" val="1455198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185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3166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Rules of Engagem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7C95B-5A66-1241-B560-35CDE26DE4F0}"/>
              </a:ext>
            </a:extLst>
          </p:cNvPr>
          <p:cNvSpPr txBox="1">
            <a:spLocks/>
          </p:cNvSpPr>
          <p:nvPr userDrawn="1"/>
        </p:nvSpPr>
        <p:spPr>
          <a:xfrm>
            <a:off x="457200" y="1524000"/>
            <a:ext cx="11274552" cy="3170099"/>
          </a:xfrm>
          <a:prstGeom prst="rect">
            <a:avLst/>
          </a:prstGeom>
        </p:spPr>
        <p:txBody>
          <a:bodyPr wrap="square" lIns="0" tIns="0" rIns="0" bIns="0">
            <a:spAutoFit/>
          </a:bodyPr>
          <a:lstStyle>
            <a:lvl1pPr marL="171450" indent="-171450" algn="l" defTabSz="685800" rtl="0" eaLnBrk="1" latinLnBrk="0" hangingPunct="1">
              <a:lnSpc>
                <a:spcPct val="90000"/>
              </a:lnSpc>
              <a:spcBef>
                <a:spcPts val="900"/>
              </a:spcBef>
              <a:spcAft>
                <a:spcPts val="0"/>
              </a:spcAft>
              <a:buSzPct val="100000"/>
              <a:buFont typeface="Arial" panose="020B0604020202020204" pitchFamily="34" charset="0"/>
              <a:buChar char="•"/>
              <a:defRPr sz="1800" kern="1200">
                <a:solidFill>
                  <a:schemeClr val="tx1"/>
                </a:solidFill>
                <a:latin typeface="+mn-lt"/>
                <a:ea typeface="+mn-ea"/>
                <a:cs typeface="+mn-cs"/>
              </a:defRPr>
            </a:lvl1pPr>
            <a:lvl2pPr marL="411480" indent="-171450" algn="l" defTabSz="685800" rtl="0" eaLnBrk="1" latinLnBrk="0" hangingPunct="1">
              <a:lnSpc>
                <a:spcPct val="90000"/>
              </a:lnSpc>
              <a:spcBef>
                <a:spcPts val="900"/>
              </a:spcBef>
              <a:spcAft>
                <a:spcPts val="0"/>
              </a:spcAft>
              <a:buSzPct val="90000"/>
              <a:buFont typeface="Arial" panose="020B0604020202020204" pitchFamily="34" charset="0"/>
              <a:buChar char="–"/>
              <a:defRPr sz="1800" kern="1200">
                <a:solidFill>
                  <a:schemeClr val="tx1"/>
                </a:solidFill>
                <a:latin typeface="+mn-lt"/>
                <a:ea typeface="+mn-ea"/>
                <a:cs typeface="+mn-cs"/>
              </a:defRPr>
            </a:lvl2pPr>
            <a:lvl3pPr marL="582930" indent="-171450" algn="l" defTabSz="685800" rtl="0" eaLnBrk="1" latinLnBrk="0" hangingPunct="1">
              <a:lnSpc>
                <a:spcPct val="90000"/>
              </a:lnSpc>
              <a:spcBef>
                <a:spcPts val="900"/>
              </a:spcBef>
              <a:spcAft>
                <a:spcPts val="0"/>
              </a:spcAft>
              <a:buSzPct val="100000"/>
              <a:buFont typeface="Arial" panose="020B0604020202020204" pitchFamily="34" charset="0"/>
              <a:buChar char="•"/>
              <a:defRPr sz="1800" kern="1200">
                <a:solidFill>
                  <a:schemeClr val="tx1"/>
                </a:solidFill>
                <a:latin typeface="+mn-lt"/>
                <a:ea typeface="+mn-ea"/>
                <a:cs typeface="+mn-cs"/>
              </a:defRPr>
            </a:lvl3pPr>
            <a:lvl4pPr marL="788670" indent="-171450" algn="l" defTabSz="685800" rtl="0" eaLnBrk="1" latinLnBrk="0" hangingPunct="1">
              <a:lnSpc>
                <a:spcPct val="90000"/>
              </a:lnSpc>
              <a:spcBef>
                <a:spcPts val="900"/>
              </a:spcBef>
              <a:spcAft>
                <a:spcPts val="0"/>
              </a:spcAft>
              <a:buSzPct val="90000"/>
              <a:buFont typeface="Arial" panose="020B0604020202020204" pitchFamily="34" charset="0"/>
              <a:buChar char="–"/>
              <a:defRPr sz="1800" kern="1200">
                <a:solidFill>
                  <a:schemeClr val="tx1"/>
                </a:solidFill>
                <a:latin typeface="+mn-lt"/>
                <a:ea typeface="+mn-ea"/>
                <a:cs typeface="+mn-cs"/>
              </a:defRPr>
            </a:lvl4pPr>
            <a:lvl5pPr marL="960120" indent="-171450" algn="l" defTabSz="685800" rtl="0" eaLnBrk="1" latinLnBrk="0" hangingPunct="1">
              <a:lnSpc>
                <a:spcPct val="90000"/>
              </a:lnSpc>
              <a:spcBef>
                <a:spcPts val="900"/>
              </a:spcBef>
              <a:spcAft>
                <a:spcPts val="0"/>
              </a:spcAft>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3736" indent="-173736">
              <a:lnSpc>
                <a:spcPct val="100000"/>
              </a:lnSpc>
              <a:spcBef>
                <a:spcPts val="0"/>
              </a:spcBef>
              <a:spcAft>
                <a:spcPts val="1200"/>
              </a:spcAft>
              <a:buSzPts val="1200"/>
            </a:pPr>
            <a:r>
              <a:rPr lang="en-US" sz="1600" b="1">
                <a:ea typeface="Arial"/>
                <a:cs typeface="Arial"/>
                <a:sym typeface="Arial"/>
              </a:rPr>
              <a:t>Your Participation — </a:t>
            </a:r>
            <a:r>
              <a:rPr lang="en-US" sz="1600">
                <a:ea typeface="Arial"/>
                <a:cs typeface="Arial"/>
                <a:sym typeface="Arial"/>
              </a:rPr>
              <a:t>Your participation in these sessions is governed by the standard terms of our Master Client Agreement. Contact your Gartner representative for details. </a:t>
            </a:r>
          </a:p>
          <a:p>
            <a:pPr marL="173736" indent="-173736">
              <a:lnSpc>
                <a:spcPct val="100000"/>
              </a:lnSpc>
              <a:spcBef>
                <a:spcPts val="0"/>
              </a:spcBef>
              <a:spcAft>
                <a:spcPts val="1200"/>
              </a:spcAft>
              <a:buSzPts val="1200"/>
            </a:pPr>
            <a:r>
              <a:rPr lang="en-US" sz="1600" b="1">
                <a:ea typeface="Arial"/>
                <a:cs typeface="Arial"/>
                <a:sym typeface="Arial"/>
              </a:rPr>
              <a:t>Antitrust Compliance Policy Statement — </a:t>
            </a:r>
            <a:r>
              <a:rPr lang="en-US" sz="1600">
                <a:ea typeface="Arial"/>
                <a:cs typeface="Arial"/>
                <a:sym typeface="Arial"/>
              </a:rPr>
              <a:t>It is the obligation of all participants in any Gartner peer activity to comply at all times with all applicable antitrust laws, and to refrain from engaging in anticompetitive conduct. For further guidance, please see Gartner’s complete antitrust policy on gartner.com.</a:t>
            </a:r>
          </a:p>
          <a:p>
            <a:pPr marL="173736" indent="-173736">
              <a:lnSpc>
                <a:spcPct val="100000"/>
              </a:lnSpc>
              <a:spcBef>
                <a:spcPts val="0"/>
              </a:spcBef>
              <a:spcAft>
                <a:spcPts val="1200"/>
              </a:spcAft>
              <a:buSzPts val="1200"/>
            </a:pPr>
            <a:r>
              <a:rPr lang="en-US" sz="1600" b="1">
                <a:ea typeface="Arial"/>
                <a:cs typeface="Arial"/>
                <a:sym typeface="Arial"/>
              </a:rPr>
              <a:t>Recording — </a:t>
            </a:r>
            <a:r>
              <a:rPr lang="en-US" sz="1600">
                <a:ea typeface="Arial"/>
                <a:cs typeface="Arial"/>
                <a:sym typeface="Arial"/>
              </a:rPr>
              <a:t>Gartner may record this session for training, quality and general research purposes. Recordings may be made available on Gartner.com or otherwise distributed. Closed captioning may be enabled during this session and will be included in the recording.  </a:t>
            </a:r>
          </a:p>
          <a:p>
            <a:pPr marL="173736" indent="-173736">
              <a:lnSpc>
                <a:spcPct val="100000"/>
              </a:lnSpc>
              <a:spcBef>
                <a:spcPts val="0"/>
              </a:spcBef>
              <a:spcAft>
                <a:spcPts val="1200"/>
              </a:spcAft>
              <a:buSzPct val="100000"/>
            </a:pPr>
            <a:r>
              <a:rPr lang="en-US" sz="1600" b="1">
                <a:ea typeface="Arial"/>
                <a:cs typeface="Arial"/>
                <a:sym typeface="Arial"/>
              </a:rPr>
              <a:t>Legal &amp; Investment Disclaimer — </a:t>
            </a:r>
            <a:r>
              <a:rPr lang="en-US" sz="1600" b="0">
                <a:ea typeface="Arial"/>
                <a:cs typeface="Arial"/>
                <a:sym typeface="Arial"/>
              </a:rPr>
              <a:t>While Gartner research may touch upon legal and investment issues, we are not in the business of providing legal or investment advice. For all legal issues, we encourage you to consult with your legal counsel before applying the guidance and recommendations contained in our research.</a:t>
            </a:r>
          </a:p>
        </p:txBody>
      </p:sp>
      <p:sp>
        <p:nvSpPr>
          <p:cNvPr id="4" name="Title 5">
            <a:extLst>
              <a:ext uri="{FF2B5EF4-FFF2-40B4-BE49-F238E27FC236}">
                <a16:creationId xmlns:a16="http://schemas.microsoft.com/office/drawing/2014/main" id="{ECBED653-DB52-994F-83A0-F9AECD34607D}"/>
              </a:ext>
            </a:extLst>
          </p:cNvPr>
          <p:cNvSpPr txBox="1">
            <a:spLocks/>
          </p:cNvSpPr>
          <p:nvPr userDrawn="1"/>
        </p:nvSpPr>
        <p:spPr>
          <a:xfrm>
            <a:off x="457200" y="361950"/>
            <a:ext cx="11274552" cy="443198"/>
          </a:xfrm>
          <a:prstGeom prst="rect">
            <a:avLst/>
          </a:prstGeom>
        </p:spPr>
        <p:txBody>
          <a:bodyPr vert="horz" lIns="0" tIns="0" rIns="0" bIns="0" rtlCol="0" anchor="t" anchorCtr="0">
            <a:spAutoFit/>
          </a:bodyPr>
          <a:lstStyle>
            <a:lvl1pPr algn="l" defTabSz="914400" rtl="0" eaLnBrk="1" latinLnBrk="0" hangingPunct="1">
              <a:lnSpc>
                <a:spcPct val="90000"/>
              </a:lnSpc>
              <a:spcBef>
                <a:spcPts val="0"/>
              </a:spcBef>
              <a:spcAft>
                <a:spcPts val="1200"/>
              </a:spcAft>
              <a:buNone/>
              <a:defRPr sz="2800" kern="1200">
                <a:solidFill>
                  <a:schemeClr val="tx2"/>
                </a:solidFill>
                <a:latin typeface="+mj-lt"/>
                <a:ea typeface="+mj-ea"/>
                <a:cs typeface="+mj-cs"/>
              </a:defRPr>
            </a:lvl1pPr>
          </a:lstStyle>
          <a:p>
            <a:r>
              <a:rPr lang="en-US" sz="3200"/>
              <a:t>Rules of Engagement</a:t>
            </a:r>
          </a:p>
        </p:txBody>
      </p:sp>
    </p:spTree>
    <p:extLst>
      <p:ext uri="{BB962C8B-B14F-4D97-AF65-F5344CB8AC3E}">
        <p14:creationId xmlns:p14="http://schemas.microsoft.com/office/powerpoint/2010/main" val="19808778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titrust Compliance Statement">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ECBED653-DB52-994F-83A0-F9AECD34607D}"/>
              </a:ext>
            </a:extLst>
          </p:cNvPr>
          <p:cNvSpPr txBox="1">
            <a:spLocks/>
          </p:cNvSpPr>
          <p:nvPr userDrawn="1"/>
        </p:nvSpPr>
        <p:spPr>
          <a:xfrm>
            <a:off x="457200" y="361950"/>
            <a:ext cx="11274552" cy="443198"/>
          </a:xfrm>
          <a:prstGeom prst="rect">
            <a:avLst/>
          </a:prstGeom>
        </p:spPr>
        <p:txBody>
          <a:bodyPr vert="horz" lIns="0" tIns="0" rIns="0" bIns="0" rtlCol="0" anchor="t" anchorCtr="0">
            <a:spAutoFit/>
          </a:bodyPr>
          <a:lstStyle>
            <a:lvl1pPr algn="l" defTabSz="914400" rtl="0" eaLnBrk="1" latinLnBrk="0" hangingPunct="1">
              <a:lnSpc>
                <a:spcPct val="90000"/>
              </a:lnSpc>
              <a:spcBef>
                <a:spcPts val="0"/>
              </a:spcBef>
              <a:spcAft>
                <a:spcPts val="1200"/>
              </a:spcAft>
              <a:buNone/>
              <a:defRPr sz="2800" kern="1200">
                <a:solidFill>
                  <a:schemeClr val="tx2"/>
                </a:solidFill>
                <a:latin typeface="+mj-lt"/>
                <a:ea typeface="+mj-ea"/>
                <a:cs typeface="+mj-cs"/>
              </a:defRPr>
            </a:lvl1pPr>
          </a:lstStyle>
          <a:p>
            <a:r>
              <a:rPr lang="en-US" sz="3200"/>
              <a:t>Gartner Antitrust Compliance Statement</a:t>
            </a:r>
          </a:p>
        </p:txBody>
      </p:sp>
      <p:sp>
        <p:nvSpPr>
          <p:cNvPr id="5" name="TextBox 4">
            <a:extLst>
              <a:ext uri="{FF2B5EF4-FFF2-40B4-BE49-F238E27FC236}">
                <a16:creationId xmlns:a16="http://schemas.microsoft.com/office/drawing/2014/main" id="{36E413DA-F9C6-BA4D-98ED-614C89CDBE86}"/>
              </a:ext>
            </a:extLst>
          </p:cNvPr>
          <p:cNvSpPr txBox="1"/>
          <p:nvPr userDrawn="1"/>
        </p:nvSpPr>
        <p:spPr>
          <a:xfrm>
            <a:off x="457199" y="1484085"/>
            <a:ext cx="11280775" cy="4816703"/>
          </a:xfrm>
          <a:prstGeom prst="rect">
            <a:avLst/>
          </a:prstGeom>
          <a:noFill/>
        </p:spPr>
        <p:txBody>
          <a:bodyPr wrap="square" lIns="0" tIns="0" rIns="0" bIns="0" rtlCol="0" anchor="b" anchorCtr="0">
            <a:spAutoFit/>
          </a:bodyPr>
          <a:lstStyle/>
          <a:p>
            <a:pPr marL="0" indent="0">
              <a:buNone/>
            </a:pPr>
            <a:r>
              <a:rPr lang="en-US" sz="1200"/>
              <a:t>At Gartner, antitrust compliance is the responsibility of every peer activity participant. As such, it is the obligation of each participant in this peer activity to comply at all times with all applicable antitrust laws, and to refrain from engaging in any anticompetitive conduct. This includes, but is not limited to, the following:</a:t>
            </a:r>
          </a:p>
          <a:p>
            <a:pPr marL="0" indent="0">
              <a:buNone/>
            </a:pPr>
            <a:endParaRPr lang="en-US" sz="1200"/>
          </a:p>
          <a:p>
            <a:pPr marL="171450" indent="-171450">
              <a:spcAft>
                <a:spcPts val="600"/>
              </a:spcAft>
              <a:buFont typeface="Arial" panose="020B0604020202020204" pitchFamily="34" charset="0"/>
              <a:buChar char="•"/>
            </a:pPr>
            <a:r>
              <a:rPr lang="en-US" sz="1200"/>
              <a:t>Discussing or actively setting prices or production capacity.</a:t>
            </a:r>
          </a:p>
          <a:p>
            <a:pPr marL="171450" indent="-171450">
              <a:spcAft>
                <a:spcPts val="600"/>
              </a:spcAft>
              <a:buFont typeface="Arial" panose="020B0604020202020204" pitchFamily="34" charset="0"/>
              <a:buChar char="•"/>
            </a:pPr>
            <a:r>
              <a:rPr lang="en-US" sz="1200"/>
              <a:t>Discussing or disclosing customer-specific information.</a:t>
            </a:r>
          </a:p>
          <a:p>
            <a:pPr marL="171450" indent="-171450">
              <a:spcAft>
                <a:spcPts val="600"/>
              </a:spcAft>
              <a:buFont typeface="Arial" panose="020B0604020202020204" pitchFamily="34" charset="0"/>
              <a:buChar char="•"/>
            </a:pPr>
            <a:r>
              <a:rPr lang="en-US" sz="1200"/>
              <a:t>Discussing or actively dividing or allocating markets or customers.</a:t>
            </a:r>
          </a:p>
          <a:p>
            <a:pPr marL="171450" indent="-171450">
              <a:spcAft>
                <a:spcPts val="600"/>
              </a:spcAft>
              <a:buFont typeface="Arial" panose="020B0604020202020204" pitchFamily="34" charset="0"/>
              <a:buChar char="•"/>
            </a:pPr>
            <a:r>
              <a:rPr lang="en-US" sz="1200"/>
              <a:t>Discussing or actively engaging in boycotts or refusals to deal.</a:t>
            </a:r>
          </a:p>
          <a:p>
            <a:pPr marL="171450" indent="-171450">
              <a:spcAft>
                <a:spcPts val="600"/>
              </a:spcAft>
              <a:buFont typeface="Arial" panose="020B0604020202020204" pitchFamily="34" charset="0"/>
              <a:buChar char="•"/>
            </a:pPr>
            <a:r>
              <a:rPr lang="en-US" sz="1200"/>
              <a:t>Discussing or taking joint action against a customer, supplier, distributor, or competitor.</a:t>
            </a:r>
          </a:p>
          <a:p>
            <a:endParaRPr lang="en-US" sz="1200"/>
          </a:p>
          <a:p>
            <a:pPr marL="0" indent="0">
              <a:buNone/>
            </a:pPr>
            <a:r>
              <a:rPr lang="en-US" sz="1200"/>
              <a:t>Please note the above list is not comprehensive, and that your approach to mitigating antitrust risk will vary depending on the nature of the situation and the discussions. Participants who have any questions in this regard should consult their own legal counsel.</a:t>
            </a:r>
          </a:p>
          <a:p>
            <a:pPr marL="0" indent="0">
              <a:buNone/>
            </a:pPr>
            <a:endParaRPr lang="en-US" sz="1200"/>
          </a:p>
          <a:p>
            <a:pPr marL="0" indent="0">
              <a:buNone/>
            </a:pPr>
            <a:r>
              <a:rPr lang="en-US" sz="1200"/>
              <a:t>Gartner assumes no responsibility for ensuring that discussions conducted during peer activities are appropriate and are not in violation of antitrust or competition law.</a:t>
            </a:r>
          </a:p>
          <a:p>
            <a:pPr marL="0" indent="0">
              <a:buNone/>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ko-KR" sz="1200">
                <a:latin typeface="Arial" panose="020B0604020202020204" pitchFamily="34" charset="0"/>
                <a:ea typeface="Calibri" panose="020F0502020204030204" pitchFamily="34" charset="0"/>
                <a:cs typeface="Times New Roman" panose="02020603050405020304" pitchFamily="18" charset="0"/>
              </a:rPr>
              <a:t>For further guidance, please see Gartner’s complete policy at</a:t>
            </a:r>
            <a:r>
              <a:rPr lang="en-US" altLang="ko-KR" sz="1200">
                <a:latin typeface="Arial" panose="020B0604020202020204" pitchFamily="34" charset="0"/>
              </a:rPr>
              <a:t> </a:t>
            </a:r>
            <a:r>
              <a:rPr lang="en-US" altLang="ko-KR" sz="1200">
                <a:solidFill>
                  <a:srgbClr val="000000"/>
                </a:solidFill>
                <a:latin typeface="Arial" panose="020B0604020202020204" pitchFamily="34" charset="0"/>
                <a:ea typeface="Calibri" panose="020F0502020204030204" pitchFamily="34" charset="0"/>
                <a:cs typeface="Times New Roman" panose="02020603050405020304" pitchFamily="18" charset="0"/>
                <a:hlinkClick r:id="rId2"/>
              </a:rPr>
              <a:t>https://www.gartner.com/en/about/policies/antitrust-guideline</a:t>
            </a:r>
            <a:r>
              <a:rPr lang="en-US" altLang="ko-KR" sz="1200">
                <a:latin typeface="Arial" panose="020B0604020202020204" pitchFamily="34" charset="0"/>
                <a:ea typeface="Calibri" panose="020F0502020204030204" pitchFamily="34" charset="0"/>
                <a:cs typeface="Times New Roman" panose="02020603050405020304" pitchFamily="18" charset="0"/>
                <a:hlinkClick r:id="rId2"/>
              </a:rPr>
              <a:t>s</a:t>
            </a:r>
            <a:r>
              <a:rPr lang="en-US" altLang="ko-KR" sz="1200">
                <a:latin typeface="Arial" panose="020B0604020202020204" pitchFamily="34" charset="0"/>
                <a:ea typeface="Calibri" panose="020F0502020204030204" pitchFamily="34" charset="0"/>
                <a:cs typeface="Times New Roman" panose="02020603050405020304" pitchFamily="18" charset="0"/>
              </a:rPr>
              <a:t>.</a:t>
            </a:r>
          </a:p>
          <a:p>
            <a:pPr marL="0" indent="0">
              <a:buNone/>
            </a:pPr>
            <a:br>
              <a:rPr lang="en-US" sz="1200"/>
            </a:br>
            <a:endParaRPr lang="en-US" sz="1200"/>
          </a:p>
          <a:p>
            <a:r>
              <a:rPr lang="en-US" sz="1200"/>
              <a:t>© 2023 Gartner, Inc. and/or its affiliates. All rights reserved. Gartner is a registered trademark of Gartner, Inc. and its affiliates. This publication </a:t>
            </a:r>
            <a:br>
              <a:rPr lang="en-US" sz="1200"/>
            </a:br>
            <a:r>
              <a:rPr lang="en-US" sz="1200"/>
              <a:t>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sz="1200">
                <a:hlinkClick r:id="rId3"/>
              </a:rPr>
              <a:t>Gartner’s Usage Policy</a:t>
            </a:r>
            <a:r>
              <a:rPr lang="en-US" sz="1200"/>
              <a:t>. Gartner prides itself on its reputation for independence and objectivity. Its research is produced independently by its research organization without input or influence from any third party. For further information, see “</a:t>
            </a:r>
            <a:r>
              <a:rPr lang="en-US" sz="1200">
                <a:hlinkClick r:id="rId4"/>
              </a:rPr>
              <a:t>Guiding Principles on Independence and Objectivity</a:t>
            </a:r>
            <a:r>
              <a:rPr lang="en-US" sz="1200"/>
              <a:t>.”</a:t>
            </a:r>
          </a:p>
        </p:txBody>
      </p:sp>
    </p:spTree>
    <p:extLst>
      <p:ext uri="{BB962C8B-B14F-4D97-AF65-F5344CB8AC3E}">
        <p14:creationId xmlns:p14="http://schemas.microsoft.com/office/powerpoint/2010/main" val="23261776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igure 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89" y="868002"/>
            <a:ext cx="11274425"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89" y="1149177"/>
            <a:ext cx="11274425"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361857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404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gure Titl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B0F7A62B-7869-3E49-B4C0-1F2B79D96505}"/>
              </a:ext>
            </a:extLst>
          </p:cNvPr>
          <p:cNvSpPr>
            <a:spLocks noGrp="1"/>
          </p:cNvSpPr>
          <p:nvPr>
            <p:ph type="body" sz="quarter" idx="10" hasCustomPrompt="1"/>
          </p:nvPr>
        </p:nvSpPr>
        <p:spPr>
          <a:xfrm>
            <a:off x="468489" y="863613"/>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6" name="Text Placeholder 3">
            <a:extLst>
              <a:ext uri="{FF2B5EF4-FFF2-40B4-BE49-F238E27FC236}">
                <a16:creationId xmlns:a16="http://schemas.microsoft.com/office/drawing/2014/main" id="{C38A6BCD-80DB-0E40-AC77-0F5146A7AACE}"/>
              </a:ext>
            </a:extLst>
          </p:cNvPr>
          <p:cNvSpPr>
            <a:spLocks noGrp="1"/>
          </p:cNvSpPr>
          <p:nvPr>
            <p:ph type="body" sz="quarter" idx="11" hasCustomPrompt="1"/>
          </p:nvPr>
        </p:nvSpPr>
        <p:spPr>
          <a:xfrm>
            <a:off x="468489" y="1144788"/>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7" name="Text Placeholder 3">
            <a:extLst>
              <a:ext uri="{FF2B5EF4-FFF2-40B4-BE49-F238E27FC236}">
                <a16:creationId xmlns:a16="http://schemas.microsoft.com/office/drawing/2014/main" id="{CA5B0FB6-DB25-5445-BF07-47F103EA9ED5}"/>
              </a:ext>
            </a:extLst>
          </p:cNvPr>
          <p:cNvSpPr>
            <a:spLocks noGrp="1"/>
          </p:cNvSpPr>
          <p:nvPr>
            <p:ph type="body" sz="quarter" idx="13" hasCustomPrompt="1"/>
          </p:nvPr>
        </p:nvSpPr>
        <p:spPr>
          <a:xfrm>
            <a:off x="6248402" y="863613"/>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8" name="Text Placeholder 3">
            <a:extLst>
              <a:ext uri="{FF2B5EF4-FFF2-40B4-BE49-F238E27FC236}">
                <a16:creationId xmlns:a16="http://schemas.microsoft.com/office/drawing/2014/main" id="{628402AF-FA2F-0A4C-A42A-6F851347A0BD}"/>
              </a:ext>
            </a:extLst>
          </p:cNvPr>
          <p:cNvSpPr>
            <a:spLocks noGrp="1"/>
          </p:cNvSpPr>
          <p:nvPr>
            <p:ph type="body" sz="quarter" idx="14" hasCustomPrompt="1"/>
          </p:nvPr>
        </p:nvSpPr>
        <p:spPr>
          <a:xfrm>
            <a:off x="6248402" y="1144788"/>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42092632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gure Title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3F5EAD9C-9579-E647-BFE6-AB7F9D290F88}"/>
              </a:ext>
            </a:extLst>
          </p:cNvPr>
          <p:cNvSpPr>
            <a:spLocks noGrp="1"/>
          </p:cNvSpPr>
          <p:nvPr>
            <p:ph type="body" sz="quarter" idx="10" hasCustomPrompt="1"/>
          </p:nvPr>
        </p:nvSpPr>
        <p:spPr>
          <a:xfrm>
            <a:off x="468489" y="868002"/>
            <a:ext cx="11274425"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4" name="Text Placeholder 3">
            <a:extLst>
              <a:ext uri="{FF2B5EF4-FFF2-40B4-BE49-F238E27FC236}">
                <a16:creationId xmlns:a16="http://schemas.microsoft.com/office/drawing/2014/main" id="{10B0379F-E75B-774A-A81E-F074F0F69882}"/>
              </a:ext>
            </a:extLst>
          </p:cNvPr>
          <p:cNvSpPr>
            <a:spLocks noGrp="1"/>
          </p:cNvSpPr>
          <p:nvPr>
            <p:ph type="body" sz="quarter" idx="11" hasCustomPrompt="1"/>
          </p:nvPr>
        </p:nvSpPr>
        <p:spPr>
          <a:xfrm>
            <a:off x="468489" y="1149177"/>
            <a:ext cx="11274425"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5" name="Text Placeholder 3">
            <a:extLst>
              <a:ext uri="{FF2B5EF4-FFF2-40B4-BE49-F238E27FC236}">
                <a16:creationId xmlns:a16="http://schemas.microsoft.com/office/drawing/2014/main" id="{F96AA39E-0AB1-8C4B-9EBF-5CDF1F9A272B}"/>
              </a:ext>
            </a:extLst>
          </p:cNvPr>
          <p:cNvSpPr>
            <a:spLocks noGrp="1"/>
          </p:cNvSpPr>
          <p:nvPr>
            <p:ph type="body" sz="quarter" idx="12" hasCustomPrompt="1"/>
          </p:nvPr>
        </p:nvSpPr>
        <p:spPr>
          <a:xfrm>
            <a:off x="463550" y="3503463"/>
            <a:ext cx="11274425"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6" name="Text Placeholder 3">
            <a:extLst>
              <a:ext uri="{FF2B5EF4-FFF2-40B4-BE49-F238E27FC236}">
                <a16:creationId xmlns:a16="http://schemas.microsoft.com/office/drawing/2014/main" id="{61E8694F-944D-7745-A1CA-0B66EA4C7657}"/>
              </a:ext>
            </a:extLst>
          </p:cNvPr>
          <p:cNvSpPr>
            <a:spLocks noGrp="1"/>
          </p:cNvSpPr>
          <p:nvPr>
            <p:ph type="body" sz="quarter" idx="13" hasCustomPrompt="1"/>
          </p:nvPr>
        </p:nvSpPr>
        <p:spPr>
          <a:xfrm>
            <a:off x="463550" y="3784638"/>
            <a:ext cx="11274425"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21812101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gure Title 2x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B0F7A62B-7869-3E49-B4C0-1F2B79D96505}"/>
              </a:ext>
            </a:extLst>
          </p:cNvPr>
          <p:cNvSpPr>
            <a:spLocks noGrp="1"/>
          </p:cNvSpPr>
          <p:nvPr>
            <p:ph type="body" sz="quarter" idx="10" hasCustomPrompt="1"/>
          </p:nvPr>
        </p:nvSpPr>
        <p:spPr>
          <a:xfrm>
            <a:off x="468489" y="863613"/>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6" name="Text Placeholder 3">
            <a:extLst>
              <a:ext uri="{FF2B5EF4-FFF2-40B4-BE49-F238E27FC236}">
                <a16:creationId xmlns:a16="http://schemas.microsoft.com/office/drawing/2014/main" id="{C38A6BCD-80DB-0E40-AC77-0F5146A7AACE}"/>
              </a:ext>
            </a:extLst>
          </p:cNvPr>
          <p:cNvSpPr>
            <a:spLocks noGrp="1"/>
          </p:cNvSpPr>
          <p:nvPr>
            <p:ph type="body" sz="quarter" idx="11" hasCustomPrompt="1"/>
          </p:nvPr>
        </p:nvSpPr>
        <p:spPr>
          <a:xfrm>
            <a:off x="468489" y="1144788"/>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7" name="Text Placeholder 3">
            <a:extLst>
              <a:ext uri="{FF2B5EF4-FFF2-40B4-BE49-F238E27FC236}">
                <a16:creationId xmlns:a16="http://schemas.microsoft.com/office/drawing/2014/main" id="{CA5B0FB6-DB25-5445-BF07-47F103EA9ED5}"/>
              </a:ext>
            </a:extLst>
          </p:cNvPr>
          <p:cNvSpPr>
            <a:spLocks noGrp="1"/>
          </p:cNvSpPr>
          <p:nvPr>
            <p:ph type="body" sz="quarter" idx="13" hasCustomPrompt="1"/>
          </p:nvPr>
        </p:nvSpPr>
        <p:spPr>
          <a:xfrm>
            <a:off x="6248402" y="863613"/>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8" name="Text Placeholder 3">
            <a:extLst>
              <a:ext uri="{FF2B5EF4-FFF2-40B4-BE49-F238E27FC236}">
                <a16:creationId xmlns:a16="http://schemas.microsoft.com/office/drawing/2014/main" id="{628402AF-FA2F-0A4C-A42A-6F851347A0BD}"/>
              </a:ext>
            </a:extLst>
          </p:cNvPr>
          <p:cNvSpPr>
            <a:spLocks noGrp="1"/>
          </p:cNvSpPr>
          <p:nvPr>
            <p:ph type="body" sz="quarter" idx="14" hasCustomPrompt="1"/>
          </p:nvPr>
        </p:nvSpPr>
        <p:spPr>
          <a:xfrm>
            <a:off x="6248402" y="1144788"/>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9" name="Text Placeholder 3">
            <a:extLst>
              <a:ext uri="{FF2B5EF4-FFF2-40B4-BE49-F238E27FC236}">
                <a16:creationId xmlns:a16="http://schemas.microsoft.com/office/drawing/2014/main" id="{FA5E0BAF-90F0-5745-A4F3-6F3A4B7EC046}"/>
              </a:ext>
            </a:extLst>
          </p:cNvPr>
          <p:cNvSpPr>
            <a:spLocks noGrp="1"/>
          </p:cNvSpPr>
          <p:nvPr>
            <p:ph type="body" sz="quarter" idx="15" hasCustomPrompt="1"/>
          </p:nvPr>
        </p:nvSpPr>
        <p:spPr>
          <a:xfrm>
            <a:off x="468489" y="3497819"/>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10" name="Text Placeholder 3">
            <a:extLst>
              <a:ext uri="{FF2B5EF4-FFF2-40B4-BE49-F238E27FC236}">
                <a16:creationId xmlns:a16="http://schemas.microsoft.com/office/drawing/2014/main" id="{C11DDA1A-14A6-064C-8DFC-6C55E303A81A}"/>
              </a:ext>
            </a:extLst>
          </p:cNvPr>
          <p:cNvSpPr>
            <a:spLocks noGrp="1"/>
          </p:cNvSpPr>
          <p:nvPr>
            <p:ph type="body" sz="quarter" idx="16" hasCustomPrompt="1"/>
          </p:nvPr>
        </p:nvSpPr>
        <p:spPr>
          <a:xfrm>
            <a:off x="468489" y="3778994"/>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11" name="Text Placeholder 3">
            <a:extLst>
              <a:ext uri="{FF2B5EF4-FFF2-40B4-BE49-F238E27FC236}">
                <a16:creationId xmlns:a16="http://schemas.microsoft.com/office/drawing/2014/main" id="{3BC36E64-C66B-A246-BB6D-F327ACD9C56A}"/>
              </a:ext>
            </a:extLst>
          </p:cNvPr>
          <p:cNvSpPr>
            <a:spLocks noGrp="1"/>
          </p:cNvSpPr>
          <p:nvPr>
            <p:ph type="body" sz="quarter" idx="17" hasCustomPrompt="1"/>
          </p:nvPr>
        </p:nvSpPr>
        <p:spPr>
          <a:xfrm>
            <a:off x="6248402" y="3497819"/>
            <a:ext cx="548640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12" name="Text Placeholder 3">
            <a:extLst>
              <a:ext uri="{FF2B5EF4-FFF2-40B4-BE49-F238E27FC236}">
                <a16:creationId xmlns:a16="http://schemas.microsoft.com/office/drawing/2014/main" id="{5D727F08-704B-B844-A04F-DD5E65B55729}"/>
              </a:ext>
            </a:extLst>
          </p:cNvPr>
          <p:cNvSpPr>
            <a:spLocks noGrp="1"/>
          </p:cNvSpPr>
          <p:nvPr>
            <p:ph type="body" sz="quarter" idx="18" hasCustomPrompt="1"/>
          </p:nvPr>
        </p:nvSpPr>
        <p:spPr>
          <a:xfrm>
            <a:off x="6248402" y="3778994"/>
            <a:ext cx="548640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5678148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gure Title 3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3">
            <a:extLst>
              <a:ext uri="{FF2B5EF4-FFF2-40B4-BE49-F238E27FC236}">
                <a16:creationId xmlns:a16="http://schemas.microsoft.com/office/drawing/2014/main" id="{A4D9B701-55B4-8B45-BA03-C9F1827485C5}"/>
              </a:ext>
            </a:extLst>
          </p:cNvPr>
          <p:cNvSpPr>
            <a:spLocks noGrp="1"/>
          </p:cNvSpPr>
          <p:nvPr>
            <p:ph type="body" sz="quarter" idx="11" hasCustomPrompt="1"/>
          </p:nvPr>
        </p:nvSpPr>
        <p:spPr>
          <a:xfrm>
            <a:off x="468489" y="863613"/>
            <a:ext cx="338328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14" name="Text Placeholder 3">
            <a:extLst>
              <a:ext uri="{FF2B5EF4-FFF2-40B4-BE49-F238E27FC236}">
                <a16:creationId xmlns:a16="http://schemas.microsoft.com/office/drawing/2014/main" id="{89CB3069-3094-6C43-99E8-E90AD5A6E0C8}"/>
              </a:ext>
            </a:extLst>
          </p:cNvPr>
          <p:cNvSpPr>
            <a:spLocks noGrp="1"/>
          </p:cNvSpPr>
          <p:nvPr>
            <p:ph type="body" sz="quarter" idx="12" hasCustomPrompt="1"/>
          </p:nvPr>
        </p:nvSpPr>
        <p:spPr>
          <a:xfrm>
            <a:off x="468489" y="1144788"/>
            <a:ext cx="338328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15" name="Text Placeholder 3">
            <a:extLst>
              <a:ext uri="{FF2B5EF4-FFF2-40B4-BE49-F238E27FC236}">
                <a16:creationId xmlns:a16="http://schemas.microsoft.com/office/drawing/2014/main" id="{61D49603-DD0E-8544-990F-B3F9A4950CF0}"/>
              </a:ext>
            </a:extLst>
          </p:cNvPr>
          <p:cNvSpPr>
            <a:spLocks noGrp="1"/>
          </p:cNvSpPr>
          <p:nvPr>
            <p:ph type="body" sz="quarter" idx="13" hasCustomPrompt="1"/>
          </p:nvPr>
        </p:nvSpPr>
        <p:spPr>
          <a:xfrm>
            <a:off x="4404360" y="863613"/>
            <a:ext cx="338328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16" name="Text Placeholder 3">
            <a:extLst>
              <a:ext uri="{FF2B5EF4-FFF2-40B4-BE49-F238E27FC236}">
                <a16:creationId xmlns:a16="http://schemas.microsoft.com/office/drawing/2014/main" id="{DE649F34-B434-134E-9025-D00F68662303}"/>
              </a:ext>
            </a:extLst>
          </p:cNvPr>
          <p:cNvSpPr>
            <a:spLocks noGrp="1"/>
          </p:cNvSpPr>
          <p:nvPr>
            <p:ph type="body" sz="quarter" idx="14" hasCustomPrompt="1"/>
          </p:nvPr>
        </p:nvSpPr>
        <p:spPr>
          <a:xfrm>
            <a:off x="4404360" y="1144788"/>
            <a:ext cx="338328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
        <p:nvSpPr>
          <p:cNvPr id="17" name="Text Placeholder 3">
            <a:extLst>
              <a:ext uri="{FF2B5EF4-FFF2-40B4-BE49-F238E27FC236}">
                <a16:creationId xmlns:a16="http://schemas.microsoft.com/office/drawing/2014/main" id="{C4A56326-1E80-4347-AB23-BBA773DA1157}"/>
              </a:ext>
            </a:extLst>
          </p:cNvPr>
          <p:cNvSpPr>
            <a:spLocks noGrp="1"/>
          </p:cNvSpPr>
          <p:nvPr>
            <p:ph type="body" sz="quarter" idx="15" hasCustomPrompt="1"/>
          </p:nvPr>
        </p:nvSpPr>
        <p:spPr>
          <a:xfrm>
            <a:off x="8348472" y="863613"/>
            <a:ext cx="3383280" cy="247580"/>
          </a:xfrm>
          <a:prstGeom prst="rect">
            <a:avLst/>
          </a:prstGeom>
        </p:spPr>
        <p:txBody>
          <a:bodyPr lIns="0" tIns="0" rIns="0" bIns="0"/>
          <a:lstStyle>
            <a:lvl1pPr marL="0" indent="0">
              <a:buNone/>
              <a:defRPr sz="1800" b="1"/>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Figure Title</a:t>
            </a:r>
          </a:p>
        </p:txBody>
      </p:sp>
      <p:sp>
        <p:nvSpPr>
          <p:cNvPr id="18" name="Text Placeholder 3">
            <a:extLst>
              <a:ext uri="{FF2B5EF4-FFF2-40B4-BE49-F238E27FC236}">
                <a16:creationId xmlns:a16="http://schemas.microsoft.com/office/drawing/2014/main" id="{6EC21E5D-9C9D-C340-A84B-D463E77B21CD}"/>
              </a:ext>
            </a:extLst>
          </p:cNvPr>
          <p:cNvSpPr>
            <a:spLocks noGrp="1"/>
          </p:cNvSpPr>
          <p:nvPr>
            <p:ph type="body" sz="quarter" idx="16" hasCustomPrompt="1"/>
          </p:nvPr>
        </p:nvSpPr>
        <p:spPr>
          <a:xfrm>
            <a:off x="8348472" y="1144788"/>
            <a:ext cx="3383280" cy="247580"/>
          </a:xfrm>
          <a:prstGeom prst="rect">
            <a:avLst/>
          </a:prstGeom>
        </p:spPr>
        <p:txBody>
          <a:bodyPr lIns="0" tIns="0" rIns="0" bIns="0"/>
          <a:lstStyle>
            <a:lvl1pPr marL="0" indent="0">
              <a:buNone/>
              <a:defRPr sz="1800"/>
            </a:lvl1pPr>
            <a:lvl2pPr marL="428625" indent="0">
              <a:buNone/>
              <a:defRPr sz="1400"/>
            </a:lvl2pPr>
            <a:lvl3pPr marL="927100" indent="0">
              <a:buNone/>
              <a:defRPr sz="1400"/>
            </a:lvl3pPr>
            <a:lvl4pPr marL="1357313" indent="0">
              <a:buNone/>
              <a:defRPr sz="1400"/>
            </a:lvl4pPr>
            <a:lvl5pPr marL="1857375" indent="0">
              <a:buNone/>
              <a:defRPr sz="1400"/>
            </a:lvl5pPr>
          </a:lstStyle>
          <a:p>
            <a:pPr lvl="0"/>
            <a:r>
              <a:rPr lang="en-US"/>
              <a:t>Subtitle</a:t>
            </a:r>
          </a:p>
        </p:txBody>
      </p:sp>
    </p:spTree>
    <p:extLst>
      <p:ext uri="{BB962C8B-B14F-4D97-AF65-F5344CB8AC3E}">
        <p14:creationId xmlns:p14="http://schemas.microsoft.com/office/powerpoint/2010/main" val="3891843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1999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60" indent="-365760">
              <a:buFont typeface="+mj-lt"/>
              <a:buAutoNum type="arabicPeriod"/>
              <a:defRPr/>
            </a:lvl1pPr>
            <a:lvl2pPr marL="859536">
              <a:defRPr/>
            </a:lvl2pPr>
            <a:lvl3pPr marL="1298448" indent="-246888">
              <a:defRPr/>
            </a:lvl3pPr>
            <a:lvl4pPr marL="1792224" indent="-320040">
              <a:defRPr/>
            </a:lvl4pPr>
            <a:lvl5pPr marL="2231136">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5224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a:xfrm>
            <a:off x="457200" y="1527175"/>
            <a:ext cx="11276013" cy="4460873"/>
          </a:xfrm>
          <a:prstGeom prst="rect">
            <a:avLst/>
          </a:prstGeom>
        </p:spPr>
        <p:txBody>
          <a:bodyPr/>
          <a:lstStyle>
            <a:lvl1pPr marL="365760" indent="-365760">
              <a:buClrTx/>
              <a:buFont typeface="+mj-lt"/>
              <a:buAutoNum type="arabicPeriod"/>
              <a:defRPr>
                <a:solidFill>
                  <a:srgbClr val="979D9D"/>
                </a:solidFill>
              </a:defRPr>
            </a:lvl1pPr>
            <a:lvl2pPr marL="859536">
              <a:buClr>
                <a:srgbClr val="979D9D"/>
              </a:buClr>
              <a:defRPr>
                <a:solidFill>
                  <a:srgbClr val="979D9D"/>
                </a:solidFill>
              </a:defRPr>
            </a:lvl2pPr>
            <a:lvl3pPr marL="1298448">
              <a:buClr>
                <a:srgbClr val="979D9D"/>
              </a:buClr>
              <a:defRPr>
                <a:solidFill>
                  <a:srgbClr val="979D9D"/>
                </a:solidFill>
              </a:defRPr>
            </a:lvl3pPr>
            <a:lvl4pPr marL="1792224">
              <a:buClr>
                <a:srgbClr val="979D9D"/>
              </a:buClr>
              <a:defRPr>
                <a:solidFill>
                  <a:srgbClr val="979D9D"/>
                </a:solidFill>
              </a:defRPr>
            </a:lvl4pPr>
            <a:lvl5pPr marL="2231136">
              <a:buClr>
                <a:srgbClr val="979D9D"/>
              </a:buClr>
              <a:defRPr>
                <a:solidFill>
                  <a:srgbClr val="979D9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111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hasCustomPrompt="1"/>
          </p:nvPr>
        </p:nvSpPr>
        <p:spPr>
          <a:xfrm>
            <a:off x="457200" y="1527175"/>
            <a:ext cx="5499100" cy="44608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3357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457200" y="1527175"/>
            <a:ext cx="5499100" cy="446087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hasCustomPrompt="1"/>
          </p:nvPr>
        </p:nvSpPr>
        <p:spPr>
          <a:xfrm>
            <a:off x="6234113" y="1527175"/>
            <a:ext cx="5499100" cy="4460875"/>
          </a:xfrm>
          <a:prstGeom prst="rect">
            <a:avLst/>
          </a:prstGeom>
        </p:spPr>
        <p:txBody>
          <a:bodyPr/>
          <a:lstStyle>
            <a:lvl1pPr>
              <a:buClrTx/>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7363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1" y="2193290"/>
            <a:ext cx="5499100" cy="3794760"/>
          </a:xfrm>
          <a:prstGeom prst="rect">
            <a:avLst/>
          </a:prstGeo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5" hasCustomPrompt="1"/>
          </p:nvPr>
        </p:nvSpPr>
        <p:spPr bwMode="ltGray">
          <a:xfrm>
            <a:off x="457200" y="976313"/>
            <a:ext cx="11276013" cy="1047750"/>
          </a:xfrm>
          <a:prstGeom prst="rect">
            <a:avLst/>
          </a:prstGeom>
          <a:solidFill>
            <a:srgbClr val="002856"/>
          </a:solidFill>
        </p:spPr>
        <p:txBody>
          <a:bodyPr lIns="137160" rIns="91440" anchor="ctr" anchorCtr="0"/>
          <a:lstStyle>
            <a:lvl1pPr marL="0" indent="0">
              <a:spcBef>
                <a:spcPts val="600"/>
              </a:spcBef>
              <a:buNone/>
              <a:defRPr sz="2400">
                <a:solidFill>
                  <a:srgbClr val="FFFFFF"/>
                </a:solidFill>
              </a:defRPr>
            </a:lvl1pPr>
          </a:lstStyle>
          <a:p>
            <a:pPr lvl="0"/>
            <a:r>
              <a:rPr lang="en-US"/>
              <a:t>Edit Master text styles</a:t>
            </a:r>
          </a:p>
        </p:txBody>
      </p:sp>
      <p:sp>
        <p:nvSpPr>
          <p:cNvPr id="7" name="Text Placeholder 11"/>
          <p:cNvSpPr>
            <a:spLocks noGrp="1"/>
          </p:cNvSpPr>
          <p:nvPr>
            <p:ph type="body" sz="quarter" idx="16" hasCustomPrompt="1"/>
          </p:nvPr>
        </p:nvSpPr>
        <p:spPr>
          <a:xfrm>
            <a:off x="6234113" y="2193290"/>
            <a:ext cx="5499100" cy="3794760"/>
          </a:xfrm>
          <a:prstGeom prst="rect">
            <a:avLst/>
          </a:prstGeom>
        </p:spPr>
        <p:txBody>
          <a:bodyPr>
            <a:noAutofit/>
          </a:bodyPr>
          <a:lstStyle>
            <a:lvl1pPr marL="0" indent="0">
              <a:buNone/>
              <a:defRPr sz="2400" b="1"/>
            </a:lvl1pPr>
            <a:lvl2pPr marL="246888" indent="-246888">
              <a:buClrTx/>
              <a:buSzPct val="100000"/>
              <a:buFont typeface="Arial" panose="020B0604020202020204" pitchFamily="34" charset="0"/>
              <a:buChar char="•"/>
              <a:defRPr sz="2400"/>
            </a:lvl2pPr>
            <a:lvl3pPr marL="740664" indent="-310896">
              <a:buFont typeface="Arial" panose="020B0604020202020204" pitchFamily="34" charset="0"/>
              <a:buChar char="–"/>
              <a:defRPr sz="2400"/>
            </a:lvl3pPr>
            <a:lvl4pPr marL="1179576" indent="-246888">
              <a:buSzPct val="100000"/>
              <a:buFont typeface="Arial" panose="020B0604020202020204" pitchFamily="34" charset="0"/>
              <a:buChar char="•"/>
              <a:defRPr sz="2400"/>
            </a:lvl4pPr>
            <a:lvl5pPr marL="1673352"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38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78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E8D9AD6-0FE7-4371-839A-F97CD97F5DFF}"/>
              </a:ext>
            </a:extLst>
          </p:cNvPr>
          <p:cNvSpPr>
            <a:spLocks noGrp="1"/>
          </p:cNvSpPr>
          <p:nvPr>
            <p:ph type="body" sz="quarter" idx="10" hasCustomPrompt="1"/>
          </p:nvPr>
        </p:nvSpPr>
        <p:spPr>
          <a:xfrm>
            <a:off x="457200" y="1527175"/>
            <a:ext cx="11276013" cy="4460873"/>
          </a:xfrm>
          <a:prstGeom prst="rect">
            <a:avLst/>
          </a:prstGeom>
        </p:spPr>
        <p:txBody>
          <a:bodyPr/>
          <a:lstStyle>
            <a:lvl1pPr marL="457200" indent="-457200">
              <a:buSzPct val="130000"/>
              <a:buFontTx/>
              <a:buBlip>
                <a:blip r:embed="rId2">
                  <a:extLst>
                    <a:ext uri="{96DAC541-7B7A-43D3-8B79-37D633B846F1}">
                      <asvg:svgBlip xmlns:asvg="http://schemas.microsoft.com/office/drawing/2016/SVG/main" r:embed="rId3"/>
                    </a:ext>
                  </a:extLst>
                </a:blip>
              </a:buBlip>
              <a:defRPr/>
            </a:lvl1pPr>
            <a:lvl2pPr marL="950976">
              <a:defRPr/>
            </a:lvl2pPr>
            <a:lvl3pPr marL="1389888">
              <a:defRPr/>
            </a:lvl3pPr>
            <a:lvl4pPr marL="1883664">
              <a:defRPr/>
            </a:lvl4pPr>
            <a:lvl5pPr marL="2322576">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6699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3" hasCustomPrompt="1"/>
          </p:nvPr>
        </p:nvSpPr>
        <p:spPr>
          <a:xfrm>
            <a:off x="457201" y="1527175"/>
            <a:ext cx="11276012" cy="4460875"/>
          </a:xfrm>
          <a:prstGeom prst="rect">
            <a:avLst/>
          </a:prstGeom>
        </p:spPr>
        <p:txBody>
          <a:bodyPr>
            <a:noAutofit/>
          </a:bodyPr>
          <a:lstStyle>
            <a:lvl1pPr marL="0" indent="0">
              <a:buNone/>
              <a:defRPr sz="2800" b="1"/>
            </a:lvl1pPr>
            <a:lvl2pPr marL="457200" indent="-246888">
              <a:buClrTx/>
              <a:buSzPct val="100000"/>
              <a:buFont typeface="Arial" panose="020B0604020202020204" pitchFamily="34" charset="0"/>
              <a:buChar char="•"/>
              <a:defRPr sz="2400"/>
            </a:lvl2pPr>
            <a:lvl3pPr marL="932688" indent="-310896">
              <a:buFont typeface="Arial" panose="020B0604020202020204" pitchFamily="34" charset="0"/>
              <a:buChar char="–"/>
              <a:defRPr sz="2400"/>
            </a:lvl3pPr>
            <a:lvl4pPr marL="1371600" indent="-246888">
              <a:buSzPct val="100000"/>
              <a:buFont typeface="Arial" panose="020B0604020202020204" pitchFamily="34" charset="0"/>
              <a:buChar char="•"/>
              <a:defRPr sz="2400"/>
            </a:lvl4pPr>
            <a:lvl5pPr marL="1874520" indent="-320040">
              <a:buFont typeface="Arial" panose="020B0604020202020204" pitchFamily="34" charset="0"/>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7757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4460873"/>
          </a:xfrm>
          <a:prstGeom prst="rect">
            <a:avLst/>
          </a:prstGeom>
        </p:spPr>
        <p:txBody>
          <a:bodyPr/>
          <a:lstStyle>
            <a:lvl1pPr marL="457200" indent="-457200">
              <a:buClr>
                <a:schemeClr val="tx2"/>
              </a:buClr>
              <a:buSzPct val="130000"/>
              <a:buFontTx/>
              <a:buBlip>
                <a:blip r:embed="rId2">
                  <a:extLst>
                    <a:ext uri="{96DAC541-7B7A-43D3-8B79-37D633B846F1}">
                      <asvg:svgBlip xmlns:asvg="http://schemas.microsoft.com/office/drawing/2016/SVG/main" r:embed="rId3"/>
                    </a:ext>
                  </a:extLst>
                </a:blip>
              </a:buBlip>
              <a:defRPr/>
            </a:lvl1pPr>
            <a:lvl2pPr marL="950976">
              <a:buClrTx/>
              <a:defRPr/>
            </a:lvl2pPr>
            <a:lvl3pPr marL="1389888">
              <a:buClrTx/>
              <a:defRPr/>
            </a:lvl3pPr>
            <a:lvl4pPr marL="1883664">
              <a:buClrTx/>
              <a:defRPr/>
            </a:lvl4pPr>
            <a:lvl5pPr marL="2322576">
              <a:buClrTx/>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91"/>
          <p:cNvSpPr txBox="1">
            <a:spLocks noChangeAspect="1" noChangeArrowheads="1"/>
          </p:cNvSpPr>
          <p:nvPr userDrawn="1"/>
        </p:nvSpPr>
        <p:spPr bwMode="gray">
          <a:xfrm>
            <a:off x="457200" y="6230064"/>
            <a:ext cx="6229673" cy="123111"/>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a:solidFill>
                  <a:srgbClr val="6F7878"/>
                </a:solidFill>
              </a:rPr>
              <a:t>For information, please contact your Gartner representative.</a:t>
            </a:r>
          </a:p>
        </p:txBody>
      </p:sp>
    </p:spTree>
    <p:extLst>
      <p:ext uri="{BB962C8B-B14F-4D97-AF65-F5344CB8AC3E}">
        <p14:creationId xmlns:p14="http://schemas.microsoft.com/office/powerpoint/2010/main" val="804461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0" y="1527175"/>
            <a:ext cx="11276013" cy="3251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1" hasCustomPrompt="1"/>
          </p:nvPr>
        </p:nvSpPr>
        <p:spPr bwMode="ltGray">
          <a:xfrm>
            <a:off x="457200" y="4778375"/>
            <a:ext cx="11276013" cy="1209675"/>
          </a:xfrm>
          <a:prstGeom prst="rect">
            <a:avLst/>
          </a:prstGeom>
          <a:solidFill>
            <a:srgbClr val="002856"/>
          </a:solidFill>
        </p:spPr>
        <p:txBody>
          <a:bodyPr lIns="137160" tIns="91440" rIns="91440" bIns="91440" anchor="ctr" anchorCtr="0"/>
          <a:lstStyle>
            <a:lvl1pPr marL="0" indent="0">
              <a:spcBef>
                <a:spcPts val="600"/>
              </a:spcBef>
              <a:buNone/>
              <a:defRPr>
                <a:solidFill>
                  <a:srgbClr val="FFFFFF"/>
                </a:solidFill>
              </a:defRPr>
            </a:lvl1pPr>
          </a:lstStyle>
          <a:p>
            <a:pPr lvl="0"/>
            <a:r>
              <a:rPr lang="en-US"/>
              <a:t>Edit Master text styles</a:t>
            </a:r>
          </a:p>
        </p:txBody>
      </p:sp>
    </p:spTree>
    <p:extLst>
      <p:ext uri="{BB962C8B-B14F-4D97-AF65-F5344CB8AC3E}">
        <p14:creationId xmlns:p14="http://schemas.microsoft.com/office/powerpoint/2010/main" val="13945465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prstGeom prst="rect">
            <a:avLst/>
          </a:prstGeo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75"/>
            <a:ext cx="3336925" cy="4460875"/>
          </a:xfrm>
          <a:prstGeom prst="rect">
            <a:avLst/>
          </a:prstGeom>
        </p:spPr>
        <p:txBody>
          <a:bodyPr>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246888">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CC79DA94-4E9A-445A-BBBE-92C436B37B59}"/>
              </a:ext>
            </a:extLst>
          </p:cNvPr>
          <p:cNvSpPr>
            <a:spLocks noGrp="1"/>
          </p:cNvSpPr>
          <p:nvPr>
            <p:ph type="body" sz="quarter" idx="17" hasCustomPrompt="1"/>
          </p:nvPr>
        </p:nvSpPr>
        <p:spPr>
          <a:xfrm>
            <a:off x="8396288" y="1527175"/>
            <a:ext cx="3336925" cy="4460875"/>
          </a:xfrm>
          <a:prstGeom prst="rect">
            <a:avLst/>
          </a:prstGeom>
        </p:spPr>
        <p:txBody>
          <a:bodyPr vert="horz" lIns="0" tIns="0" rIns="0" bIns="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a:buChar char="–"/>
            </a:pPr>
            <a:r>
              <a:rPr lang="en-US"/>
              <a:t>Fifth level</a:t>
            </a:r>
          </a:p>
        </p:txBody>
      </p:sp>
    </p:spTree>
    <p:extLst>
      <p:ext uri="{BB962C8B-B14F-4D97-AF65-F5344CB8AC3E}">
        <p14:creationId xmlns:p14="http://schemas.microsoft.com/office/powerpoint/2010/main" val="17804682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6" name="Text Placeholder 11"/>
          <p:cNvSpPr>
            <a:spLocks noGrp="1"/>
          </p:cNvSpPr>
          <p:nvPr>
            <p:ph type="body" sz="quarter" idx="16" hasCustomPrompt="1"/>
          </p:nvPr>
        </p:nvSpPr>
        <p:spPr>
          <a:xfrm>
            <a:off x="4424193" y="1527175"/>
            <a:ext cx="3336925" cy="4460875"/>
          </a:xfrm>
          <a:prstGeom prst="rect">
            <a:avLst/>
          </a:prstGeo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indent="-320040">
              <a:buChar char="–"/>
            </a:pPr>
            <a:r>
              <a:rPr lang="en-US"/>
              <a:t>Fifth level</a:t>
            </a:r>
          </a:p>
        </p:txBody>
      </p:sp>
      <p:sp>
        <p:nvSpPr>
          <p:cNvPr id="2" name="Title 1"/>
          <p:cNvSpPr>
            <a:spLocks noGrp="1"/>
          </p:cNvSpPr>
          <p:nvPr>
            <p:ph type="title"/>
          </p:nvPr>
        </p:nvSpPr>
        <p:spPr>
          <a:xfrm>
            <a:off x="457200" y="366713"/>
            <a:ext cx="11276013" cy="443198"/>
          </a:xfrm>
        </p:spPr>
        <p:txBody>
          <a:bodyPr/>
          <a:lstStyle/>
          <a:p>
            <a:r>
              <a:rPr lang="en-US"/>
              <a:t>Click to edit Master title style</a:t>
            </a:r>
          </a:p>
        </p:txBody>
      </p:sp>
      <p:sp>
        <p:nvSpPr>
          <p:cNvPr id="12" name="Text Placeholder 11"/>
          <p:cNvSpPr>
            <a:spLocks noGrp="1"/>
          </p:cNvSpPr>
          <p:nvPr>
            <p:ph type="body" sz="quarter" idx="13" hasCustomPrompt="1"/>
          </p:nvPr>
        </p:nvSpPr>
        <p:spPr>
          <a:xfrm>
            <a:off x="457200" y="1527175"/>
            <a:ext cx="3336925" cy="4460875"/>
          </a:xfrm>
          <a:prstGeom prst="rect">
            <a:avLst/>
          </a:prstGeom>
          <a:solidFill>
            <a:srgbClr val="D3D3D3"/>
          </a:solidFill>
        </p:spPr>
        <p:txBody>
          <a:bodyPr lIns="182880" tIns="182880" rIns="91440" bIns="182880">
            <a:noAutofit/>
          </a:bodyPr>
          <a:lstStyle>
            <a:lvl1pPr marL="0" indent="0">
              <a:buNone/>
              <a:defRPr sz="2000" b="1"/>
            </a:lvl1pPr>
            <a:lvl2pPr marL="246888" indent="-246888">
              <a:buClrTx/>
              <a:buSzPct val="100000"/>
              <a:buFont typeface="Arial" panose="020B0604020202020204" pitchFamily="34" charset="0"/>
              <a:buChar char="•"/>
              <a:defRPr sz="2000"/>
            </a:lvl2pPr>
            <a:lvl3pPr marL="740664" indent="-310896">
              <a:buFont typeface="Arial" panose="020B0604020202020204" pitchFamily="34" charset="0"/>
              <a:buChar char="–"/>
              <a:defRPr sz="2000"/>
            </a:lvl3pPr>
            <a:lvl4pPr marL="1179576" indent="-246888">
              <a:buSzPct val="100000"/>
              <a:buFont typeface="Arial" panose="020B0604020202020204" pitchFamily="34" charset="0"/>
              <a:buChar char="•"/>
              <a:defRPr sz="2000"/>
            </a:lvl4pPr>
            <a:lvl5pPr marL="1673352" indent="-320040">
              <a:buFont typeface="Arial" panose="020B0604020202020204" pitchFamily="34" charset="0"/>
              <a:buChar cha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F7B06725-09F7-4703-BCE3-493A95404A76}"/>
              </a:ext>
            </a:extLst>
          </p:cNvPr>
          <p:cNvSpPr>
            <a:spLocks noGrp="1"/>
          </p:cNvSpPr>
          <p:nvPr>
            <p:ph type="body" sz="quarter" idx="17" hasCustomPrompt="1"/>
          </p:nvPr>
        </p:nvSpPr>
        <p:spPr>
          <a:xfrm>
            <a:off x="8396288" y="1527175"/>
            <a:ext cx="3336925" cy="4460875"/>
          </a:xfrm>
          <a:prstGeom prst="rect">
            <a:avLst/>
          </a:prstGeom>
          <a:solidFill>
            <a:srgbClr val="D3D3D3"/>
          </a:solidFill>
        </p:spPr>
        <p:txBody>
          <a:bodyPr vert="horz" lIns="182880" tIns="182880" rIns="91440" bIns="182880" rtlCol="0">
            <a:noAutofit/>
          </a:bodyPr>
          <a:lstStyle>
            <a:lvl1pPr>
              <a:defRPr lang="en-US" sz="2000" b="1" dirty="0"/>
            </a:lvl1pPr>
            <a:lvl2pPr>
              <a:defRPr lang="en-US" sz="2000" dirty="0"/>
            </a:lvl2pPr>
            <a:lvl3pPr>
              <a:defRPr lang="en-US" sz="2000" dirty="0"/>
            </a:lvl3pPr>
            <a:lvl4pPr>
              <a:defRPr lang="en-US" sz="2000" dirty="0"/>
            </a:lvl4pPr>
            <a:lvl5pPr>
              <a:defRPr lang="en-US" sz="2000" dirty="0"/>
            </a:lvl5pPr>
          </a:lstStyle>
          <a:p>
            <a:pPr marL="0" lvl="0" indent="0">
              <a:buNone/>
            </a:pPr>
            <a:r>
              <a:rPr lang="en-US"/>
              <a:t>Edit Master text styles</a:t>
            </a:r>
          </a:p>
          <a:p>
            <a:pPr marL="246888" lvl="1" indent="-246888">
              <a:buClrTx/>
              <a:buChar char="•"/>
            </a:pPr>
            <a:r>
              <a:rPr lang="en-US"/>
              <a:t>Second level</a:t>
            </a:r>
          </a:p>
          <a:p>
            <a:pPr marL="740664" lvl="2" indent="-310896">
              <a:buChar char="–"/>
            </a:pPr>
            <a:r>
              <a:rPr lang="en-US"/>
              <a:t>Third level</a:t>
            </a:r>
          </a:p>
          <a:p>
            <a:pPr marL="1179576" lvl="3" indent="-246888">
              <a:buChar char="•"/>
            </a:pPr>
            <a:r>
              <a:rPr lang="en-US"/>
              <a:t>Fourth level</a:t>
            </a:r>
          </a:p>
          <a:p>
            <a:pPr marL="1673352" lvl="4" indent="-320040">
              <a:buChar char="–"/>
            </a:pPr>
            <a:r>
              <a:rPr lang="en-US"/>
              <a:t>Fifth level</a:t>
            </a:r>
          </a:p>
        </p:txBody>
      </p:sp>
    </p:spTree>
    <p:extLst>
      <p:ext uri="{BB962C8B-B14F-4D97-AF65-F5344CB8AC3E}">
        <p14:creationId xmlns:p14="http://schemas.microsoft.com/office/powerpoint/2010/main" val="26994131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5BE603-3E7D-4B30-B71E-D469C05829E1}"/>
              </a:ext>
            </a:extLst>
          </p:cNvPr>
          <p:cNvSpPr>
            <a:spLocks noGrp="1"/>
          </p:cNvSpPr>
          <p:nvPr>
            <p:ph type="title" hasCustomPrompt="1"/>
          </p:nvPr>
        </p:nvSpPr>
        <p:spPr>
          <a:xfrm>
            <a:off x="457200" y="2985802"/>
            <a:ext cx="11276013" cy="443198"/>
          </a:xfrm>
        </p:spPr>
        <p:txBody>
          <a:bodyPr anchor="ctr" anchorCtr="0"/>
          <a:lstStyle>
            <a:lvl1pPr algn="ctr">
              <a:defRPr sz="4000">
                <a:solidFill>
                  <a:schemeClr val="tx2"/>
                </a:solidFill>
              </a:defRPr>
            </a:lvl1pPr>
          </a:lstStyle>
          <a:p>
            <a:r>
              <a:rPr lang="en-US"/>
              <a:t>Title Center Layout</a:t>
            </a:r>
          </a:p>
        </p:txBody>
      </p:sp>
    </p:spTree>
    <p:extLst>
      <p:ext uri="{BB962C8B-B14F-4D97-AF65-F5344CB8AC3E}">
        <p14:creationId xmlns:p14="http://schemas.microsoft.com/office/powerpoint/2010/main" val="24980710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op w 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96C7-DA47-4432-8469-F8EF70ADFA3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BD2D956-4F64-4FD7-99E8-2E4093BA6D37}"/>
              </a:ext>
            </a:extLst>
          </p:cNvPr>
          <p:cNvSpPr>
            <a:spLocks noGrp="1"/>
          </p:cNvSpPr>
          <p:nvPr>
            <p:ph type="body" sz="quarter" idx="10"/>
          </p:nvPr>
        </p:nvSpPr>
        <p:spPr>
          <a:xfrm>
            <a:off x="457200" y="2985802"/>
            <a:ext cx="11276013" cy="443198"/>
          </a:xfrm>
          <a:prstGeom prst="rect">
            <a:avLst/>
          </a:prstGeom>
        </p:spPr>
        <p:txBody>
          <a:bodyPr vert="horz" wrap="square" lIns="0" tIns="0" rIns="0" bIns="0" rtlCol="0" anchor="ctr" anchorCtr="0">
            <a:noAutofit/>
          </a:bodyPr>
          <a:lstStyle>
            <a:lvl1pPr>
              <a:defRPr lang="en-US" sz="4000" b="0" smtClean="0">
                <a:solidFill>
                  <a:schemeClr val="tx2"/>
                </a:solidFill>
                <a:latin typeface="Arial Black" panose="020B0A04020102020204" pitchFamily="34" charset="0"/>
                <a:ea typeface="+mj-ea"/>
                <a:cs typeface="+mj-cs"/>
              </a:defRPr>
            </a:lvl1pPr>
            <a:lvl2pPr>
              <a:defRPr lang="en-US" smtClean="0"/>
            </a:lvl2pPr>
            <a:lvl3pPr>
              <a:defRPr lang="en-US" smtClean="0"/>
            </a:lvl3pPr>
            <a:lvl4pPr>
              <a:defRPr lang="en-US" smtClean="0"/>
            </a:lvl4pPr>
            <a:lvl5pPr>
              <a:defRPr lang="en-US"/>
            </a:lvl5pPr>
          </a:lstStyle>
          <a:p>
            <a:pPr lvl="0" algn="ctr">
              <a:buNone/>
            </a:pPr>
            <a:r>
              <a:rPr lang="en-US"/>
              <a:t>Click to edit Master text styles</a:t>
            </a:r>
          </a:p>
        </p:txBody>
      </p:sp>
    </p:spTree>
    <p:extLst>
      <p:ext uri="{BB962C8B-B14F-4D97-AF65-F5344CB8AC3E}">
        <p14:creationId xmlns:p14="http://schemas.microsoft.com/office/powerpoint/2010/main" val="41063205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7140899" y="1354039"/>
            <a:ext cx="5051100"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Title 5">
            <a:extLst>
              <a:ext uri="{FF2B5EF4-FFF2-40B4-BE49-F238E27FC236}">
                <a16:creationId xmlns:a16="http://schemas.microsoft.com/office/drawing/2014/main" id="{73370145-84B9-6A4C-AABF-9DA2C2415A28}"/>
              </a:ext>
            </a:extLst>
          </p:cNvPr>
          <p:cNvSpPr>
            <a:spLocks noGrp="1"/>
          </p:cNvSpPr>
          <p:nvPr>
            <p:ph type="title" hasCustomPrompt="1"/>
          </p:nvPr>
        </p:nvSpPr>
        <p:spPr>
          <a:xfrm>
            <a:off x="2055247" y="1527176"/>
            <a:ext cx="4906765" cy="2937249"/>
          </a:xfrm>
        </p:spPr>
        <p:txBody>
          <a:bodyPr vert="horz" lIns="0" tIns="0" rIns="0" bIns="0" rtlCol="0" anchor="ctr">
            <a:noAutofit/>
          </a:bodyPr>
          <a:lstStyle>
            <a:lvl1pPr>
              <a:lnSpc>
                <a:spcPct val="100000"/>
              </a:lnSpc>
              <a:spcBef>
                <a:spcPts val="0"/>
              </a:spcBef>
              <a:buClr>
                <a:schemeClr val="tx1"/>
              </a:buClr>
              <a:buSzPct val="90000"/>
              <a:buFont typeface="Wingdings" panose="05000000000000000000" pitchFamily="2" charset="2"/>
              <a:buNone/>
              <a:defRPr lang="en-US" sz="3200" b="1">
                <a:solidFill>
                  <a:schemeClr val="tx2"/>
                </a:solidFill>
                <a:latin typeface="Arial Black" panose="020B0A04020102020204" pitchFamily="34" charset="0"/>
                <a:ea typeface="+mn-ea"/>
                <a:cs typeface="Arial Black" panose="020B0A04020102020204" pitchFamily="34" charset="0"/>
              </a:defRPr>
            </a:lvl1pPr>
          </a:lstStyle>
          <a:p>
            <a:pPr lvl="0">
              <a:spcBef>
                <a:spcPts val="0"/>
              </a:spcBef>
              <a:buClr>
                <a:schemeClr val="tx1"/>
              </a:buClr>
              <a:buSzPct val="90000"/>
              <a:buFont typeface="Wingdings" panose="05000000000000000000" pitchFamily="2" charset="2"/>
              <a:buNone/>
            </a:pPr>
            <a:r>
              <a:rPr lang="en-US"/>
              <a:t>Divider Slide</a:t>
            </a:r>
            <a:br>
              <a:rPr lang="en-US"/>
            </a:br>
            <a:r>
              <a:rPr lang="en-US"/>
              <a:t>30 Characters</a:t>
            </a:r>
            <a:br>
              <a:rPr lang="en-US"/>
            </a:br>
            <a:r>
              <a:rPr lang="en-US"/>
              <a:t>Lorem Ipsum</a:t>
            </a: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2" y="1354039"/>
            <a:ext cx="1753954" cy="3286926"/>
          </a:xfrm>
          <a:prstGeom prst="rect">
            <a:avLst/>
          </a:prstGeom>
          <a:solidFill>
            <a:schemeClr val="tx2"/>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295426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_Tangerin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70868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41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_Lem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chemeClr val="accent6"/>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22104548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_Ros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18526256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_Surf">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367EBE-ACE4-6A4A-8194-81828A72B691}"/>
              </a:ext>
            </a:extLst>
          </p:cNvPr>
          <p:cNvSpPr/>
          <p:nvPr userDrawn="1"/>
        </p:nvSpPr>
        <p:spPr bwMode="auto">
          <a:xfrm>
            <a:off x="7140899" y="1354039"/>
            <a:ext cx="5051100"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9" name="Rectangle 8">
            <a:extLst>
              <a:ext uri="{FF2B5EF4-FFF2-40B4-BE49-F238E27FC236}">
                <a16:creationId xmlns:a16="http://schemas.microsoft.com/office/drawing/2014/main" id="{433B9AE8-D471-4240-AAF9-7F4A822FF5B3}"/>
              </a:ext>
            </a:extLst>
          </p:cNvPr>
          <p:cNvSpPr/>
          <p:nvPr userDrawn="1"/>
        </p:nvSpPr>
        <p:spPr bwMode="auto">
          <a:xfrm>
            <a:off x="-2" y="1354039"/>
            <a:ext cx="1753954" cy="3286926"/>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5" name="Title 3">
            <a:extLst>
              <a:ext uri="{FF2B5EF4-FFF2-40B4-BE49-F238E27FC236}">
                <a16:creationId xmlns:a16="http://schemas.microsoft.com/office/drawing/2014/main" id="{F4457FE3-0B4A-413C-9BD0-B43E27F3C7B0}"/>
              </a:ext>
            </a:extLst>
          </p:cNvPr>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a:t>Divider Slide</a:t>
            </a:r>
            <a:br>
              <a:rPr lang="en-US"/>
            </a:br>
            <a:r>
              <a:rPr lang="en-US"/>
              <a:t>30 Characters</a:t>
            </a:r>
            <a:br>
              <a:rPr lang="en-US"/>
            </a:br>
            <a:r>
              <a:rPr lang="en-US"/>
              <a:t>Lorem Ipsum</a:t>
            </a:r>
          </a:p>
        </p:txBody>
      </p:sp>
    </p:spTree>
    <p:extLst>
      <p:ext uri="{BB962C8B-B14F-4D97-AF65-F5344CB8AC3E}">
        <p14:creationId xmlns:p14="http://schemas.microsoft.com/office/powerpoint/2010/main" val="3632659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57200" y="1009268"/>
            <a:ext cx="606014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6" name="Text Placeholder 5">
            <a:extLst>
              <a:ext uri="{FF2B5EF4-FFF2-40B4-BE49-F238E27FC236}">
                <a16:creationId xmlns:a16="http://schemas.microsoft.com/office/drawing/2014/main" id="{B5A5ABB7-A574-4F00-8EBF-4F95BF5684D9}"/>
              </a:ext>
            </a:extLst>
          </p:cNvPr>
          <p:cNvSpPr>
            <a:spLocks noGrp="1"/>
          </p:cNvSpPr>
          <p:nvPr>
            <p:ph type="body" sz="quarter" idx="12" hasCustomPrompt="1"/>
          </p:nvPr>
        </p:nvSpPr>
        <p:spPr>
          <a:xfrm>
            <a:off x="457200" y="5485384"/>
            <a:ext cx="6060141" cy="347472"/>
          </a:xfrm>
          <a:prstGeom prst="rect">
            <a:avLst/>
          </a:prstGeo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a:t>Quote attribution placeholder</a:t>
            </a:r>
          </a:p>
        </p:txBody>
      </p:sp>
    </p:spTree>
    <p:extLst>
      <p:ext uri="{BB962C8B-B14F-4D97-AF65-F5344CB8AC3E}">
        <p14:creationId xmlns:p14="http://schemas.microsoft.com/office/powerpoint/2010/main" val="41756802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_larg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457199" y="1009268"/>
            <a:ext cx="8366761" cy="4476115"/>
          </a:xfrm>
        </p:spPr>
        <p:txBody>
          <a:bodyPr anchor="ctr" anchorCtr="0"/>
          <a:lstStyle>
            <a:lvl1pPr marL="0" indent="0">
              <a:lnSpc>
                <a:spcPct val="100000"/>
              </a:lnSpc>
              <a:defRPr/>
            </a:lvl1pPr>
          </a:lstStyle>
          <a:p>
            <a:r>
              <a:rPr lang="en-US"/>
              <a:t>“Quote placeholder Lorem ipsum dolor sit </a:t>
            </a:r>
            <a:r>
              <a:rPr lang="en-US" err="1"/>
              <a:t>amet</a:t>
            </a:r>
            <a:r>
              <a:rPr lang="en-US"/>
              <a:t>, </a:t>
            </a:r>
            <a:r>
              <a:rPr lang="en-US" err="1"/>
              <a:t>conse</a:t>
            </a:r>
            <a:r>
              <a:rPr lang="en-US"/>
              <a:t> </a:t>
            </a:r>
            <a:r>
              <a:rPr lang="en-US" err="1"/>
              <a:t>ctet</a:t>
            </a:r>
            <a:r>
              <a:rPr lang="en-US"/>
              <a:t> ur </a:t>
            </a:r>
            <a:r>
              <a:rPr lang="en-US" err="1"/>
              <a:t>adipiscing</a:t>
            </a:r>
            <a:r>
              <a:rPr lang="en-US"/>
              <a:t> </a:t>
            </a:r>
            <a:r>
              <a:rPr lang="en-US" err="1"/>
              <a:t>elit</a:t>
            </a:r>
            <a:r>
              <a:rPr lang="en-US"/>
              <a:t>. </a:t>
            </a:r>
            <a:r>
              <a:rPr lang="en-US" err="1"/>
              <a:t>Mauris</a:t>
            </a:r>
            <a:r>
              <a:rPr lang="en-US"/>
              <a:t> </a:t>
            </a:r>
            <a:r>
              <a:rPr lang="en-US" err="1"/>
              <a:t>accum</a:t>
            </a:r>
            <a:r>
              <a:rPr lang="en-US"/>
              <a:t> san </a:t>
            </a:r>
            <a:r>
              <a:rPr lang="en-US" err="1"/>
              <a:t>urna</a:t>
            </a:r>
            <a:r>
              <a:rPr lang="en-US"/>
              <a:t>. </a:t>
            </a:r>
            <a:r>
              <a:rPr lang="en-US" err="1"/>
              <a:t>Sus</a:t>
            </a:r>
            <a:r>
              <a:rPr lang="en-US"/>
              <a:t> </a:t>
            </a:r>
            <a:r>
              <a:rPr lang="en-US" err="1"/>
              <a:t>pendisse</a:t>
            </a:r>
            <a:r>
              <a:rPr lang="en-US"/>
              <a:t> </a:t>
            </a:r>
            <a:r>
              <a:rPr lang="en-US" err="1"/>
              <a:t>sem</a:t>
            </a:r>
            <a:r>
              <a:rPr lang="en-US"/>
              <a:t> per semper </a:t>
            </a:r>
            <a:r>
              <a:rPr lang="en-US" err="1"/>
              <a:t>commodo</a:t>
            </a:r>
            <a:r>
              <a:rPr lang="en-US"/>
              <a:t>.”</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457199" y="5485384"/>
            <a:ext cx="8366761" cy="347472"/>
          </a:xfrm>
          <a:prstGeom prst="rect">
            <a:avLst/>
          </a:prstGeom>
        </p:spPr>
        <p:txBody>
          <a:bodyPr/>
          <a:lstStyle>
            <a:lvl1pPr marL="0" indent="0">
              <a:buNone/>
              <a:defRPr sz="1400"/>
            </a:lvl1pPr>
            <a:lvl2pPr marL="320040" indent="0">
              <a:buNone/>
              <a:defRPr sz="1400"/>
            </a:lvl2pPr>
            <a:lvl3pPr marL="548640" indent="0">
              <a:buNone/>
              <a:defRPr sz="1400"/>
            </a:lvl3pPr>
            <a:lvl4pPr marL="822960" indent="0">
              <a:buNone/>
              <a:defRPr sz="1400"/>
            </a:lvl4pPr>
            <a:lvl5pPr marL="1051560" indent="0">
              <a:buNone/>
              <a:defRPr sz="1400"/>
            </a:lvl5pPr>
          </a:lstStyle>
          <a:p>
            <a:pPr lvl="0"/>
            <a:r>
              <a:rPr lang="en-US"/>
              <a:t>Quote attribution placeholder</a:t>
            </a:r>
          </a:p>
        </p:txBody>
      </p:sp>
    </p:spTree>
    <p:extLst>
      <p:ext uri="{BB962C8B-B14F-4D97-AF65-F5344CB8AC3E}">
        <p14:creationId xmlns:p14="http://schemas.microsoft.com/office/powerpoint/2010/main" val="10764005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_Quote_Sky">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a:prstGeom prst="rect">
            <a:avLst/>
          </a:prstGeo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85458923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_Quote_Lemon">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a:prstGeom prst="rect">
            <a:avLst/>
          </a:prstGeo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FEC10D"/>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303406491"/>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_Quote_Tangerin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a:prstGeom prst="rect">
            <a:avLst/>
          </a:prstGeom>
        </p:spPr>
        <p:txBody>
          <a:bodyPr vert="horz" lIns="0" tIns="0" rIns="0" bIns="0" rtlCol="0">
            <a:noAutofit/>
          </a:bodyPr>
          <a:lstStyle>
            <a:lvl1pPr marL="0" indent="0" algn="l">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FF540A"/>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872673164"/>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_Quote_Rose">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a:prstGeom prst="rect">
            <a:avLst/>
          </a:prstGeo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E81159"/>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23553224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_Quote_Surf">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1014717" y="2117489"/>
            <a:ext cx="10159694" cy="2215991"/>
          </a:xfrm>
        </p:spPr>
        <p:txBody>
          <a:bodyPr anchor="ctr" anchorCtr="0">
            <a:noAutofit/>
          </a:bodyPr>
          <a:lstStyle>
            <a:lvl1pPr marL="0" indent="0">
              <a:lnSpc>
                <a:spcPct val="100000"/>
              </a:lnSpc>
              <a:defRPr sz="3600"/>
            </a:lvl1pPr>
          </a:lstStyle>
          <a:p>
            <a:r>
              <a:rPr lang="en-US"/>
              <a:t>“Anchor focus frame placeholder. Four lines maximum and increase font size to fill the width between frames.”</a:t>
            </a:r>
          </a:p>
        </p:txBody>
      </p:sp>
      <p:sp>
        <p:nvSpPr>
          <p:cNvPr id="10" name="Text Placeholder 5">
            <a:extLst>
              <a:ext uri="{FF2B5EF4-FFF2-40B4-BE49-F238E27FC236}">
                <a16:creationId xmlns:a16="http://schemas.microsoft.com/office/drawing/2014/main" id="{04A7BBD2-1C8F-4F97-AED7-95C8AEEFBFE2}"/>
              </a:ext>
            </a:extLst>
          </p:cNvPr>
          <p:cNvSpPr>
            <a:spLocks noGrp="1"/>
          </p:cNvSpPr>
          <p:nvPr>
            <p:ph type="body" sz="quarter" idx="12" hasCustomPrompt="1"/>
          </p:nvPr>
        </p:nvSpPr>
        <p:spPr>
          <a:xfrm>
            <a:off x="1014717" y="4422898"/>
            <a:ext cx="10158412" cy="430887"/>
          </a:xfrm>
          <a:prstGeom prst="rect">
            <a:avLst/>
          </a:prstGeom>
        </p:spPr>
        <p:txBody>
          <a:bodyPr vert="horz" lIns="0" tIns="0" rIns="0" bIns="0" rtlCol="0">
            <a:noAutofit/>
          </a:bodyPr>
          <a:lstStyle>
            <a:lvl1pPr marL="0" indent="0">
              <a:buNone/>
              <a:defRPr lang="en-US" sz="1600" dirty="0"/>
            </a:lvl1pPr>
          </a:lstStyle>
          <a:p>
            <a:pPr marL="274320" lvl="0" indent="-274320"/>
            <a:r>
              <a:rPr lang="en-US"/>
              <a:t>Quote attribution placeholder</a:t>
            </a:r>
          </a:p>
        </p:txBody>
      </p:sp>
      <p:sp>
        <p:nvSpPr>
          <p:cNvPr id="12" name="Rectangle 11">
            <a:extLst>
              <a:ext uri="{FF2B5EF4-FFF2-40B4-BE49-F238E27FC236}">
                <a16:creationId xmlns:a16="http://schemas.microsoft.com/office/drawing/2014/main" id="{15813E58-FAE1-4515-B7B1-7B88DDFE1A7B}"/>
              </a:ext>
            </a:extLst>
          </p:cNvPr>
          <p:cNvSpPr>
            <a:spLocks/>
          </p:cNvSpPr>
          <p:nvPr userDrawn="1"/>
        </p:nvSpPr>
        <p:spPr bwMode="ltGray">
          <a:xfrm>
            <a:off x="-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
        <p:nvSpPr>
          <p:cNvPr id="13" name="Rectangle 12">
            <a:extLst>
              <a:ext uri="{FF2B5EF4-FFF2-40B4-BE49-F238E27FC236}">
                <a16:creationId xmlns:a16="http://schemas.microsoft.com/office/drawing/2014/main" id="{E635C4E1-2151-496E-B011-C7FF0A0487E8}"/>
              </a:ext>
            </a:extLst>
          </p:cNvPr>
          <p:cNvSpPr>
            <a:spLocks/>
          </p:cNvSpPr>
          <p:nvPr userDrawn="1"/>
        </p:nvSpPr>
        <p:spPr bwMode="ltGray">
          <a:xfrm>
            <a:off x="11684641" y="1343025"/>
            <a:ext cx="507359" cy="4171950"/>
          </a:xfrm>
          <a:prstGeom prst="rect">
            <a:avLst/>
          </a:prstGeom>
          <a:solidFill>
            <a:srgbClr val="06C4B0"/>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bg1"/>
              </a:solidFill>
              <a:effectLst/>
              <a:latin typeface="Arial" charset="0"/>
            </a:endParaRPr>
          </a:p>
        </p:txBody>
      </p:sp>
    </p:spTree>
    <p:extLst>
      <p:ext uri="{BB962C8B-B14F-4D97-AF65-F5344CB8AC3E}">
        <p14:creationId xmlns:p14="http://schemas.microsoft.com/office/powerpoint/2010/main" val="1916591889"/>
      </p:ext>
    </p:extLst>
  </p:cSld>
  <p:clrMapOvr>
    <a:masterClrMapping/>
  </p:clrMapOvr>
  <p:extLst>
    <p:ext uri="{DCECCB84-F9BA-43D5-87BE-67443E8EF086}">
      <p15:sldGuideLst xmlns:p15="http://schemas.microsoft.com/office/powerpoint/2012/main">
        <p15:guide id="1" pos="641">
          <p15:clr>
            <a:srgbClr val="FBAE40"/>
          </p15:clr>
        </p15:guide>
        <p15:guide id="2" pos="7040">
          <p15:clr>
            <a:srgbClr val="FBAE40"/>
          </p15:clr>
        </p15:guide>
        <p15:guide id="3" orient="horz" pos="1170">
          <p15:clr>
            <a:srgbClr val="FBAE40"/>
          </p15:clr>
        </p15:guide>
        <p15:guide id="4" orient="horz" pos="3147">
          <p15:clr>
            <a:srgbClr val="FBAE40"/>
          </p15:clr>
        </p15:guide>
        <p15:guide id="5" orient="horz" pos="3468">
          <p15:clr>
            <a:srgbClr val="FBAE40"/>
          </p15:clr>
        </p15:guide>
        <p15:guide id="6" orient="horz" pos="8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462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51"/>
        <p:cNvGrpSpPr/>
        <p:nvPr/>
      </p:nvGrpSpPr>
      <p:grpSpPr>
        <a:xfrm>
          <a:off x="0" y="0"/>
          <a:ext cx="0" cy="0"/>
          <a:chOff x="0" y="0"/>
          <a:chExt cx="0" cy="0"/>
        </a:xfrm>
      </p:grpSpPr>
      <p:sp>
        <p:nvSpPr>
          <p:cNvPr id="152" name="Google Shape;152;p92"/>
          <p:cNvSpPr txBox="1">
            <a:spLocks noGrp="1"/>
          </p:cNvSpPr>
          <p:nvPr>
            <p:ph type="ctrTitle"/>
          </p:nvPr>
        </p:nvSpPr>
        <p:spPr>
          <a:xfrm>
            <a:off x="2167128" y="1815465"/>
            <a:ext cx="4544568" cy="199339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2"/>
              </a:buClr>
              <a:buSzPts val="3600"/>
              <a:buFont typeface="Arial Black"/>
              <a:buNone/>
              <a:defRPr sz="3600"/>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2"/>
          <p:cNvSpPr txBox="1">
            <a:spLocks noGrp="1"/>
          </p:cNvSpPr>
          <p:nvPr>
            <p:ph type="subTitle" idx="1"/>
          </p:nvPr>
        </p:nvSpPr>
        <p:spPr>
          <a:xfrm>
            <a:off x="2167128" y="3927729"/>
            <a:ext cx="4544568" cy="276999"/>
          </a:xfrm>
          <a:prstGeom prst="rect">
            <a:avLst/>
          </a:prstGeom>
          <a:noFill/>
          <a:ln>
            <a:noFill/>
          </a:ln>
        </p:spPr>
        <p:txBody>
          <a:bodyPr spcFirstLastPara="1" wrap="square" lIns="0" tIns="0" rIns="0" bIns="0" anchor="t" anchorCtr="0">
            <a:spAutoFit/>
          </a:bodyPr>
          <a:lstStyle>
            <a:lvl1pPr marR="0" lvl="0" algn="l">
              <a:lnSpc>
                <a:spcPct val="100000"/>
              </a:lnSpc>
              <a:spcBef>
                <a:spcPts val="0"/>
              </a:spcBef>
              <a:spcAft>
                <a:spcPts val="0"/>
              </a:spcAft>
              <a:buClr>
                <a:schemeClr val="lt1"/>
              </a:buClr>
              <a:buSzPts val="1800"/>
              <a:buFont typeface="Arial"/>
              <a:buNone/>
              <a:defRPr sz="1800"/>
            </a:lvl1pPr>
            <a:lvl2pPr lvl="1" algn="ctr">
              <a:lnSpc>
                <a:spcPct val="90000"/>
              </a:lnSpc>
              <a:spcBef>
                <a:spcPts val="1200"/>
              </a:spcBef>
              <a:spcAft>
                <a:spcPts val="0"/>
              </a:spcAft>
              <a:buClr>
                <a:schemeClr val="lt1"/>
              </a:buClr>
              <a:buSzPts val="1800"/>
              <a:buNone/>
              <a:defRPr sz="2000"/>
            </a:lvl2pPr>
            <a:lvl3pPr lvl="2" algn="ctr">
              <a:lnSpc>
                <a:spcPct val="90000"/>
              </a:lnSpc>
              <a:spcBef>
                <a:spcPts val="1200"/>
              </a:spcBef>
              <a:spcAft>
                <a:spcPts val="0"/>
              </a:spcAft>
              <a:buClr>
                <a:schemeClr val="lt1"/>
              </a:buClr>
              <a:buSzPts val="1800"/>
              <a:buNone/>
              <a:defRPr sz="1800"/>
            </a:lvl3pPr>
            <a:lvl4pPr lvl="3" algn="ctr">
              <a:lnSpc>
                <a:spcPct val="90000"/>
              </a:lnSpc>
              <a:spcBef>
                <a:spcPts val="1200"/>
              </a:spcBef>
              <a:spcAft>
                <a:spcPts val="0"/>
              </a:spcAft>
              <a:buClr>
                <a:schemeClr val="lt1"/>
              </a:buClr>
              <a:buSzPts val="1440"/>
              <a:buNone/>
              <a:defRPr sz="1600"/>
            </a:lvl4pPr>
            <a:lvl5pPr lvl="4" algn="ctr">
              <a:lnSpc>
                <a:spcPct val="90000"/>
              </a:lnSpc>
              <a:spcBef>
                <a:spcPts val="12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54" name="Google Shape;154;p92"/>
          <p:cNvSpPr/>
          <p:nvPr/>
        </p:nvSpPr>
        <p:spPr>
          <a:xfrm>
            <a:off x="1591056"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5" name="Google Shape;155;p92"/>
          <p:cNvSpPr/>
          <p:nvPr/>
        </p:nvSpPr>
        <p:spPr>
          <a:xfrm>
            <a:off x="7059168" y="1344168"/>
            <a:ext cx="164592" cy="3291840"/>
          </a:xfrm>
          <a:prstGeom prst="rect">
            <a:avLst/>
          </a:prstGeom>
          <a:solidFill>
            <a:schemeClr val="accent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92"/>
          <p:cNvSpPr txBox="1"/>
          <p:nvPr/>
        </p:nvSpPr>
        <p:spPr>
          <a:xfrm>
            <a:off x="457200" y="6199632"/>
            <a:ext cx="7095744" cy="323165"/>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2023 Gartner, Inc. and/or its affiliates. All rights reserved. Gartner is a registered trademark of Gartner, Inc. or its affiliates. This presentation, including all supporting materials, </a:t>
            </a:r>
            <a:br>
              <a:rPr lang="en-US" sz="700" b="0" i="0" u="none" strike="noStrike" cap="none">
                <a:solidFill>
                  <a:schemeClr val="lt1"/>
                </a:solidFill>
                <a:latin typeface="Arial"/>
                <a:ea typeface="Arial"/>
                <a:cs typeface="Arial"/>
                <a:sym typeface="Arial"/>
              </a:rPr>
            </a:br>
            <a:r>
              <a:rPr lang="en-US" sz="700" b="0" i="0" u="none" strike="noStrike" cap="none">
                <a:solidFill>
                  <a:schemeClr val="lt1"/>
                </a:solidFill>
                <a:latin typeface="Arial"/>
                <a:ea typeface="Arial"/>
                <a:cs typeface="Arial"/>
                <a:sym typeface="Arial"/>
              </a:rPr>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endParaRPr sz="1400" b="0" i="0" u="none" strike="noStrike" cap="none">
              <a:solidFill>
                <a:srgbClr val="000000"/>
              </a:solidFill>
              <a:latin typeface="Arial"/>
              <a:ea typeface="Arial"/>
              <a:cs typeface="Arial"/>
              <a:sym typeface="Arial"/>
            </a:endParaRPr>
          </a:p>
        </p:txBody>
      </p:sp>
      <p:pic>
        <p:nvPicPr>
          <p:cNvPr id="157" name="Google Shape;157;p92"/>
          <p:cNvPicPr preferRelativeResize="0"/>
          <p:nvPr/>
        </p:nvPicPr>
        <p:blipFill rotWithShape="1">
          <a:blip r:embed="rId2">
            <a:alphaModFix/>
          </a:blip>
          <a:srcRect/>
          <a:stretch/>
        </p:blipFill>
        <p:spPr>
          <a:xfrm>
            <a:off x="9686167" y="6056352"/>
            <a:ext cx="2057400" cy="468273"/>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a:t>Click to edit title</a:t>
            </a:r>
          </a:p>
        </p:txBody>
      </p:sp>
    </p:spTree>
    <p:extLst>
      <p:ext uri="{BB962C8B-B14F-4D97-AF65-F5344CB8AC3E}">
        <p14:creationId xmlns:p14="http://schemas.microsoft.com/office/powerpoint/2010/main" val="2352677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DDDE-947F-B128-B51A-9625D8039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347055-0AAE-00A4-7F49-DEC68F095A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470240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7"/>
        <p:cNvGrpSpPr/>
        <p:nvPr/>
      </p:nvGrpSpPr>
      <p:grpSpPr>
        <a:xfrm>
          <a:off x="0" y="0"/>
          <a:ext cx="0" cy="0"/>
          <a:chOff x="0" y="0"/>
          <a:chExt cx="0" cy="0"/>
        </a:xfrm>
      </p:grpSpPr>
      <p:sp>
        <p:nvSpPr>
          <p:cNvPr id="98" name="Google Shape;98;p93"/>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200"/>
              </a:spcBef>
              <a:spcAft>
                <a:spcPts val="0"/>
              </a:spcAft>
              <a:buClr>
                <a:schemeClr val="dk1"/>
              </a:buClr>
              <a:buSzPts val="1800"/>
              <a:buChar char="•"/>
              <a:defRPr/>
            </a:lvl1pPr>
            <a:lvl2pPr marL="914400" lvl="1" indent="-331469" algn="l">
              <a:lnSpc>
                <a:spcPct val="90000"/>
              </a:lnSpc>
              <a:spcBef>
                <a:spcPts val="1200"/>
              </a:spcBef>
              <a:spcAft>
                <a:spcPts val="0"/>
              </a:spcAft>
              <a:buClr>
                <a:schemeClr val="dk1"/>
              </a:buClr>
              <a:buSzPts val="1620"/>
              <a:buChar char="–"/>
              <a:defRPr/>
            </a:lvl2pPr>
            <a:lvl3pPr marL="1371600" lvl="2" indent="-342900" algn="l">
              <a:lnSpc>
                <a:spcPct val="90000"/>
              </a:lnSpc>
              <a:spcBef>
                <a:spcPts val="1200"/>
              </a:spcBef>
              <a:spcAft>
                <a:spcPts val="0"/>
              </a:spcAft>
              <a:buClr>
                <a:schemeClr val="dk1"/>
              </a:buClr>
              <a:buSzPts val="1800"/>
              <a:buChar char="•"/>
              <a:defRPr/>
            </a:lvl3pPr>
            <a:lvl4pPr marL="1828800" lvl="3" indent="-331469" algn="l">
              <a:lnSpc>
                <a:spcPct val="90000"/>
              </a:lnSpc>
              <a:spcBef>
                <a:spcPts val="1200"/>
              </a:spcBef>
              <a:spcAft>
                <a:spcPts val="0"/>
              </a:spcAft>
              <a:buClr>
                <a:schemeClr val="dk1"/>
              </a:buClr>
              <a:buSzPts val="1620"/>
              <a:buChar char="–"/>
              <a:defRPr/>
            </a:lvl4pPr>
            <a:lvl5pPr marL="2286000" lvl="4" indent="-342900" algn="l">
              <a:lnSpc>
                <a:spcPct val="9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93"/>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120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8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ummitCode_Title Slide">
    <p:bg>
      <p:bgRef idx="1001">
        <a:schemeClr val="bg2"/>
      </p:bgRef>
    </p:bg>
    <p:spTree>
      <p:nvGrpSpPr>
        <p:cNvPr id="1" name=""/>
        <p:cNvGrpSpPr/>
        <p:nvPr/>
      </p:nvGrpSpPr>
      <p:grpSpPr>
        <a:xfrm>
          <a:off x="0" y="0"/>
          <a:ext cx="0" cy="0"/>
          <a:chOff x="0" y="0"/>
          <a:chExt cx="0" cy="0"/>
        </a:xfrm>
      </p:grpSpPr>
      <p:pic>
        <p:nvPicPr>
          <p:cNvPr id="27" name="Gartner Logo"/>
          <p:cNvPicPr>
            <a:picLocks noChangeAspect="1"/>
          </p:cNvPicPr>
          <p:nvPr userDrawn="1"/>
        </p:nvPicPr>
        <p:blipFill>
          <a:blip r:embed="rId2"/>
          <a:srcRect/>
          <a:stretch/>
        </p:blipFill>
        <p:spPr bwMode="black">
          <a:xfrm>
            <a:off x="9688259" y="5975537"/>
            <a:ext cx="2053216" cy="468817"/>
          </a:xfrm>
          <a:prstGeom prst="rect">
            <a:avLst/>
          </a:prstGeom>
        </p:spPr>
      </p:pic>
      <p:sp>
        <p:nvSpPr>
          <p:cNvPr id="20" name="Text - Presenter Name"/>
          <p:cNvSpPr>
            <a:spLocks noGrp="1" noChangeArrowheads="1"/>
          </p:cNvSpPr>
          <p:nvPr>
            <p:ph type="subTitle" idx="1" hasCustomPrompt="1"/>
          </p:nvPr>
        </p:nvSpPr>
        <p:spPr bwMode="black">
          <a:xfrm>
            <a:off x="987462" y="4187546"/>
            <a:ext cx="7299287" cy="276999"/>
          </a:xfrm>
          <a:prstGeom prst="rect">
            <a:avLst/>
          </a:prstGeom>
          <a:ln/>
        </p:spPr>
        <p:txBody>
          <a:bodyPr wrap="square" rIns="0" bIns="0" anchor="t" anchorCtr="0">
            <a:noAutofit/>
          </a:bodyPr>
          <a:lstStyle>
            <a:lvl1pPr marL="0" indent="0" algn="l">
              <a:lnSpc>
                <a:spcPct val="100000"/>
              </a:lnSpc>
              <a:spcBef>
                <a:spcPts val="0"/>
              </a:spcBef>
              <a:spcAft>
                <a:spcPts val="0"/>
              </a:spcAft>
              <a:buFont typeface="Times" pitchFamily="18" charset="0"/>
              <a:buNone/>
              <a:defRPr sz="1800">
                <a:solidFill>
                  <a:srgbClr val="FFFFFF"/>
                </a:solidFill>
                <a:latin typeface="+mn-lt"/>
              </a:defRPr>
            </a:lvl1pPr>
          </a:lstStyle>
          <a:p>
            <a:pPr lvl="0"/>
            <a:r>
              <a:rPr lang="en-US"/>
              <a:t>Click to add Presenter Name</a:t>
            </a:r>
          </a:p>
        </p:txBody>
      </p:sp>
      <p:sp>
        <p:nvSpPr>
          <p:cNvPr id="19" name="Text - Presentation Title"/>
          <p:cNvSpPr>
            <a:spLocks noGrp="1" noChangeArrowheads="1"/>
          </p:cNvSpPr>
          <p:nvPr>
            <p:ph type="ctrTitle" hasCustomPrompt="1"/>
          </p:nvPr>
        </p:nvSpPr>
        <p:spPr bwMode="black">
          <a:xfrm>
            <a:off x="987463" y="2070748"/>
            <a:ext cx="7299287" cy="1994392"/>
          </a:xfrm>
          <a:ln>
            <a:noFill/>
          </a:ln>
        </p:spPr>
        <p:txBody>
          <a:bodyPr wrap="square" tIns="0" bIns="0" anchor="ctr" anchorCtr="0">
            <a:noAutofit/>
          </a:bodyPr>
          <a:lstStyle>
            <a:lvl1pPr>
              <a:lnSpc>
                <a:spcPct val="90000"/>
              </a:lnSpc>
              <a:spcBef>
                <a:spcPts val="1000"/>
              </a:spcBef>
              <a:spcAft>
                <a:spcPts val="300"/>
              </a:spcAft>
              <a:defRPr sz="3600" b="0" baseline="0">
                <a:solidFill>
                  <a:srgbClr val="FFFFFF"/>
                </a:solidFill>
                <a:latin typeface="Arial Black" panose="020B0A04020102020204" pitchFamily="34" charset="0"/>
                <a:cs typeface="Arial"/>
              </a:defRPr>
            </a:lvl1pPr>
          </a:lstStyle>
          <a:p>
            <a:r>
              <a:rPr lang="en-US"/>
              <a:t>Click to Edit Title; Maximum of Four Lines; Reduce Font to Fit Focus Frame If Needed</a:t>
            </a:r>
          </a:p>
        </p:txBody>
      </p:sp>
      <p:sp>
        <p:nvSpPr>
          <p:cNvPr id="31" name="Text - Summit Name"/>
          <p:cNvSpPr>
            <a:spLocks noGrp="1"/>
          </p:cNvSpPr>
          <p:nvPr>
            <p:ph type="body" sz="quarter" idx="10" hasCustomPrompt="1"/>
          </p:nvPr>
        </p:nvSpPr>
        <p:spPr bwMode="black">
          <a:xfrm>
            <a:off x="460256" y="348321"/>
            <a:ext cx="9172870" cy="276999"/>
          </a:xfrm>
        </p:spPr>
        <p:txBody>
          <a:bodyPr wrap="none" rIns="0" anchor="t" anchorCtr="0">
            <a:noAutofit/>
          </a:bodyPr>
          <a:lstStyle>
            <a:lvl1pPr marL="0" indent="0">
              <a:lnSpc>
                <a:spcPct val="90000"/>
              </a:lnSpc>
              <a:spcBef>
                <a:spcPts val="0"/>
              </a:spcBef>
              <a:spcAft>
                <a:spcPts val="0"/>
              </a:spcAft>
              <a:buFontTx/>
              <a:buNone/>
              <a:defRPr sz="2000" b="1">
                <a:solidFill>
                  <a:srgbClr val="FFFFFF"/>
                </a:solidFill>
                <a:latin typeface="+mn-lt"/>
                <a:cs typeface="Arial" panose="020B0604020202020204" pitchFamily="34" charset="0"/>
              </a:defRPr>
            </a:lvl1pPr>
            <a:lvl2pPr marL="0" indent="0">
              <a:lnSpc>
                <a:spcPct val="90000"/>
              </a:lnSpc>
              <a:spcBef>
                <a:spcPts val="600"/>
              </a:spcBef>
              <a:spcAft>
                <a:spcPts val="0"/>
              </a:spcAft>
              <a:buFontTx/>
              <a:buNone/>
              <a:defRPr sz="1200" b="1" baseline="0">
                <a:solidFill>
                  <a:schemeClr val="tx1"/>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a:t>Gartner [Insert Event Name] Summit</a:t>
            </a:r>
          </a:p>
        </p:txBody>
      </p:sp>
      <p:sp>
        <p:nvSpPr>
          <p:cNvPr id="25" name="Text - Summit Date"/>
          <p:cNvSpPr>
            <a:spLocks noGrp="1"/>
          </p:cNvSpPr>
          <p:nvPr>
            <p:ph type="body" sz="quarter" idx="11" hasCustomPrompt="1"/>
          </p:nvPr>
        </p:nvSpPr>
        <p:spPr bwMode="gray">
          <a:xfrm>
            <a:off x="460255" y="686571"/>
            <a:ext cx="9172871" cy="166199"/>
          </a:xfrm>
        </p:spPr>
        <p:txBody>
          <a:bodyPr wrap="square" rIns="0" anchor="t" anchorCtr="0">
            <a:noAutofit/>
          </a:bodyPr>
          <a:lstStyle>
            <a:lvl1pPr marL="0" indent="0">
              <a:lnSpc>
                <a:spcPct val="90000"/>
              </a:lnSpc>
              <a:spcBef>
                <a:spcPts val="0"/>
              </a:spcBef>
              <a:spcAft>
                <a:spcPts val="0"/>
              </a:spcAft>
              <a:buFontTx/>
              <a:buNone/>
              <a:defRPr sz="1200" b="1">
                <a:solidFill>
                  <a:srgbClr val="BDBDBD"/>
                </a:solidFill>
                <a:latin typeface="+mj-lt"/>
                <a:cs typeface="Arial" panose="020B0604020202020204" pitchFamily="34" charset="0"/>
              </a:defRPr>
            </a:lvl1pPr>
            <a:lvl2pPr marL="0" indent="0">
              <a:lnSpc>
                <a:spcPct val="90000"/>
              </a:lnSpc>
              <a:spcBef>
                <a:spcPts val="600"/>
              </a:spcBef>
              <a:spcAft>
                <a:spcPts val="0"/>
              </a:spcAft>
              <a:buFontTx/>
              <a:buNone/>
              <a:defRPr sz="1200" b="1" baseline="0">
                <a:solidFill>
                  <a:srgbClr val="B2B2B2"/>
                </a:solidFill>
                <a:latin typeface="Arial" panose="020B0604020202020204" pitchFamily="34" charset="0"/>
                <a:cs typeface="Arial" panose="020B0604020202020204" pitchFamily="34" charset="0"/>
              </a:defRPr>
            </a:lvl2pPr>
            <a:lvl3pPr marL="731520" indent="0">
              <a:buFontTx/>
              <a:buNone/>
              <a:defRPr/>
            </a:lvl3pPr>
            <a:lvl4pPr marL="1097280" indent="0">
              <a:buFontTx/>
              <a:buNone/>
              <a:defRPr/>
            </a:lvl4pPr>
            <a:lvl5pPr marL="1463040" indent="0">
              <a:buFontTx/>
              <a:buNone/>
              <a:defRPr/>
            </a:lvl5pPr>
          </a:lstStyle>
          <a:p>
            <a:r>
              <a:rPr lang="en-US"/>
              <a:t>1 – 2 Month 2019 / City, State or Country</a:t>
            </a:r>
          </a:p>
        </p:txBody>
      </p:sp>
      <p:sp>
        <p:nvSpPr>
          <p:cNvPr id="32" name="Focus Frame 2"/>
          <p:cNvSpPr>
            <a:spLocks noChangeAspect="1"/>
          </p:cNvSpPr>
          <p:nvPr userDrawn="1"/>
        </p:nvSpPr>
        <p:spPr bwMode="auto">
          <a:xfrm>
            <a:off x="85355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err="1">
              <a:solidFill>
                <a:srgbClr val="000000"/>
              </a:solidFill>
              <a:ea typeface="+mn-ea"/>
              <a:cs typeface="+mn-cs"/>
            </a:endParaRPr>
          </a:p>
        </p:txBody>
      </p:sp>
      <p:sp>
        <p:nvSpPr>
          <p:cNvPr id="33" name="Focus Frame 2"/>
          <p:cNvSpPr>
            <a:spLocks noChangeAspect="1"/>
          </p:cNvSpPr>
          <p:nvPr userDrawn="1"/>
        </p:nvSpPr>
        <p:spPr bwMode="auto">
          <a:xfrm>
            <a:off x="460256" y="1620027"/>
            <a:ext cx="160433" cy="3291840"/>
          </a:xfrm>
          <a:prstGeom prst="rect">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nSpc>
                <a:spcPct val="100000"/>
              </a:lnSpc>
              <a:spcBef>
                <a:spcPct val="50000"/>
              </a:spcBef>
              <a:spcAft>
                <a:spcPct val="0"/>
              </a:spcAft>
            </a:pPr>
            <a:endParaRPr lang="en-US" sz="1800" err="1">
              <a:solidFill>
                <a:srgbClr val="000000"/>
              </a:solidFill>
              <a:ea typeface="+mn-ea"/>
              <a:cs typeface="+mn-cs"/>
            </a:endParaRPr>
          </a:p>
        </p:txBody>
      </p:sp>
      <p:sp>
        <p:nvSpPr>
          <p:cNvPr id="10" name="Copyright Text">
            <a:extLst>
              <a:ext uri="{FF2B5EF4-FFF2-40B4-BE49-F238E27FC236}">
                <a16:creationId xmlns:a16="http://schemas.microsoft.com/office/drawing/2014/main" id="{CC1E8655-A643-4A64-93CB-E45163C0F10D}"/>
              </a:ext>
            </a:extLst>
          </p:cNvPr>
          <p:cNvSpPr txBox="1"/>
          <p:nvPr userDrawn="1"/>
        </p:nvSpPr>
        <p:spPr bwMode="gray">
          <a:xfrm>
            <a:off x="460256" y="5820382"/>
            <a:ext cx="7755412" cy="646331"/>
          </a:xfrm>
          <a:prstGeom prst="rect">
            <a:avLst/>
          </a:prstGeom>
          <a:noFill/>
        </p:spPr>
        <p:txBody>
          <a:bodyPr wrap="square" lIns="0" tIns="0" rIns="0" bIns="0" anchor="b" anchorCtr="0">
            <a:spAutoFit/>
          </a:bodyPr>
          <a:lstStyle>
            <a:defPPr>
              <a:defRPr lang="en-US"/>
            </a:defPPr>
            <a:lvl1pPr fontAlgn="auto">
              <a:lnSpc>
                <a:spcPct val="100000"/>
              </a:lnSpc>
              <a:spcBef>
                <a:spcPts val="0"/>
              </a:spcBef>
              <a:spcAft>
                <a:spcPts val="0"/>
              </a:spcAft>
              <a:defRPr sz="700">
                <a:solidFill>
                  <a:srgbClr val="D3D3D3"/>
                </a:solidFill>
              </a:defRPr>
            </a:lvl1pPr>
          </a:lstStyle>
          <a:p>
            <a:pPr lvl="0"/>
            <a:r>
              <a:rPr lang="en-US" dirty="0">
                <a:solidFill>
                  <a:srgbClr val="BDBDBD"/>
                </a:solidFill>
              </a:rPr>
              <a:t>© 2023 Gartner, Inc. and/or its affiliates. All rights reserved. Gartner is a registered trademark of Gartner, Inc. and its affiliates. This publication may not be reproduced or distributed in any form without Gartner's prior written permission. It consists of the opinions of Gartner's research organization, which should not be construed as statements of fact. While the information contained in this publication has been obtained from sources believed to be reliable, Gartner disclaims all warranties as to the accuracy, completeness or adequacy of such information. Although Gartner research may address legal and financial issues, Gartner does not provide legal or investment advice and its research should not be construed or used as such. Your access and use of this publication are governed by </a:t>
            </a:r>
            <a:r>
              <a:rPr lang="en-US" dirty="0">
                <a:solidFill>
                  <a:srgbClr val="BDBDBD"/>
                </a:solidFill>
                <a:hlinkClick r:id="rId3">
                  <a:extLst>
                    <a:ext uri="{A12FA001-AC4F-418D-AE19-62706E023703}">
                      <ahyp:hlinkClr xmlns:ahyp="http://schemas.microsoft.com/office/drawing/2018/hyperlinkcolor" val="tx"/>
                    </a:ext>
                  </a:extLst>
                </a:hlinkClick>
              </a:rPr>
              <a:t>Gartner’s Usage Policy</a:t>
            </a:r>
            <a:r>
              <a:rPr lang="en-US" dirty="0">
                <a:solidFill>
                  <a:srgbClr val="BDBDBD"/>
                </a:solidFill>
              </a:rPr>
              <a:t>. Gartner prides itself on its reputation for independence and objectivity. Its research is produced independently by its research organization without input or influence from any third party. For further information, see "</a:t>
            </a:r>
            <a:r>
              <a:rPr lang="en-US" dirty="0">
                <a:solidFill>
                  <a:srgbClr val="BDBDBD"/>
                </a:solidFill>
                <a:hlinkClick r:id="rId4">
                  <a:extLst>
                    <a:ext uri="{A12FA001-AC4F-418D-AE19-62706E023703}">
                      <ahyp:hlinkClr xmlns:ahyp="http://schemas.microsoft.com/office/drawing/2018/hyperlinkcolor" val="tx"/>
                    </a:ext>
                  </a:extLst>
                </a:hlinkClick>
              </a:rPr>
              <a:t>Guiding Principles on Independence and Objectivity</a:t>
            </a:r>
            <a:r>
              <a:rPr lang="en-US" dirty="0">
                <a:solidFill>
                  <a:srgbClr val="BDBDBD"/>
                </a:solidFill>
              </a:rPr>
              <a:t>."</a:t>
            </a:r>
          </a:p>
        </p:txBody>
      </p:sp>
    </p:spTree>
    <p:extLst>
      <p:ext uri="{BB962C8B-B14F-4D97-AF65-F5344CB8AC3E}">
        <p14:creationId xmlns:p14="http://schemas.microsoft.com/office/powerpoint/2010/main" val="20313569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4235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42358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1801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hasCustomPrompt="1"/>
          </p:nvPr>
        </p:nvSpPr>
        <p:spPr/>
        <p:txBody>
          <a:bodyPr/>
          <a:lstStyle>
            <a:lvl1pPr marL="365760" indent="-365760">
              <a:buFont typeface="+mj-lt"/>
              <a:buAutoNum type="arabicPeriod"/>
              <a:defRPr/>
            </a:lvl1pPr>
            <a:lvl2pPr marL="859536">
              <a:defRPr/>
            </a:lvl2pPr>
            <a:lvl3pPr marL="1298448" indent="-246888">
              <a:defRPr/>
            </a:lvl3pPr>
            <a:lvl4pPr marL="1792224" indent="-320040">
              <a:defRPr/>
            </a:lvl4pPr>
            <a:lvl5pPr marL="2231136">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854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9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1.xml"/><Relationship Id="rId1" Type="http://schemas.openxmlformats.org/officeDocument/2006/relationships/slideLayout" Target="../slideLayouts/slideLayout9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theme" Target="../theme/theme12.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image" Target="../media/image11.png"/><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8" Type="http://schemas.openxmlformats.org/officeDocument/2006/relationships/slideLayout" Target="../slideLayouts/slideLayout102.xml"/><Relationship Id="rId3" Type="http://schemas.openxmlformats.org/officeDocument/2006/relationships/slideLayout" Target="../slideLayouts/slideLayout9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slideLayout" Target="../slideLayouts/slideLayout171.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theme" Target="../theme/theme1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theme" Target="../theme/theme1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image" Target="../media/image1.png"/><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tags" Target="../tags/tag3.xml"/><Relationship Id="rId3" Type="http://schemas.openxmlformats.org/officeDocument/2006/relationships/slideLayout" Target="../slideLayouts/slideLayout191.xml"/><Relationship Id="rId21" Type="http://schemas.openxmlformats.org/officeDocument/2006/relationships/image" Target="../media/image1.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theme" Target="../theme/theme1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image" Target="../media/image17.emf"/><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oleObject" Target="../embeddings/oleObject2.bin"/><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6.xml"/><Relationship Id="rId3" Type="http://schemas.openxmlformats.org/officeDocument/2006/relationships/slideLayout" Target="../slideLayouts/slideLayout207.xml"/><Relationship Id="rId21" Type="http://schemas.openxmlformats.org/officeDocument/2006/relationships/image" Target="../media/image17.emf"/><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oleObject" Target="../embeddings/oleObject3.bin"/><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tags" Target="../tags/tag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2.pn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4.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theme" Target="../theme/theme6.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92.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2"/>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3929" r:id="rId1"/>
    <p:sldLayoutId id="2147483852" r:id="rId2"/>
    <p:sldLayoutId id="2147483854" r:id="rId3"/>
    <p:sldLayoutId id="2147483855" r:id="rId4"/>
    <p:sldLayoutId id="2147483856" r:id="rId5"/>
    <p:sldLayoutId id="2147483857" r:id="rId6"/>
    <p:sldLayoutId id="2147483858" r:id="rId7"/>
    <p:sldLayoutId id="2147483859" r:id="rId8"/>
    <p:sldLayoutId id="2147483860" r:id="rId9"/>
    <p:sldLayoutId id="2147483943" r:id="rId10"/>
    <p:sldLayoutId id="2147483944" r:id="rId11"/>
    <p:sldLayoutId id="2147483863" r:id="rId12"/>
    <p:sldLayoutId id="2147483864" r:id="rId13"/>
    <p:sldLayoutId id="2147483867" r:id="rId14"/>
    <p:sldLayoutId id="2147483941" r:id="rId15"/>
    <p:sldLayoutId id="2147483947" r:id="rId16"/>
    <p:sldLayoutId id="2147483948" r:id="rId17"/>
    <p:sldLayoutId id="2147484339" r:id="rId18"/>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83"/>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32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2" name="Google Shape;72;p83"/>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65760" algn="l" rtl="0">
              <a:lnSpc>
                <a:spcPct val="90000"/>
              </a:lnSpc>
              <a:spcBef>
                <a:spcPts val="1200"/>
              </a:spcBef>
              <a:spcAft>
                <a:spcPts val="0"/>
              </a:spcAft>
              <a:buClr>
                <a:schemeClr val="dk1"/>
              </a:buClr>
              <a:buSzPts val="2160"/>
              <a:buFont typeface="Arial"/>
              <a:buChar char="–"/>
              <a:defRPr sz="24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83"/>
          <p:cNvSpPr txBox="1"/>
          <p:nvPr/>
        </p:nvSpPr>
        <p:spPr>
          <a:xfrm>
            <a:off x="694944" y="6312994"/>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700"/>
              <a:buFont typeface="Arial"/>
              <a:buNone/>
            </a:pPr>
            <a:r>
              <a:rPr lang="en-US" sz="700" b="1" i="0" u="none" strike="noStrike" cap="none">
                <a:solidFill>
                  <a:schemeClr val="dk1"/>
                </a:solidFill>
                <a:latin typeface="Arial"/>
                <a:ea typeface="Arial"/>
                <a:cs typeface="Arial"/>
                <a:sym typeface="Arial"/>
              </a:rPr>
              <a:t>RESTRICTED DISTRIBUTION</a:t>
            </a:r>
            <a:endParaRPr sz="1400" b="0" i="0" u="none" strike="noStrike" cap="none">
              <a:solidFill>
                <a:srgbClr val="000000"/>
              </a:solidFill>
              <a:latin typeface="Arial"/>
              <a:ea typeface="Arial"/>
              <a:cs typeface="Arial"/>
              <a:sym typeface="Arial"/>
            </a:endParaRPr>
          </a:p>
        </p:txBody>
      </p:sp>
      <p:sp>
        <p:nvSpPr>
          <p:cNvPr id="74" name="Google Shape;74;p83"/>
          <p:cNvSpPr txBox="1"/>
          <p:nvPr/>
        </p:nvSpPr>
        <p:spPr>
          <a:xfrm>
            <a:off x="457200" y="6393216"/>
            <a:ext cx="7306056" cy="153888"/>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Arial"/>
                <a:ea typeface="Arial"/>
                <a:cs typeface="Arial"/>
                <a:sym typeface="Arial"/>
              </a:rPr>
              <a:t>‹#›</a:t>
            </a:fld>
            <a:r>
              <a:rPr lang="en-US" sz="700" b="0" i="0" u="none" strike="noStrike" cap="none">
                <a:solidFill>
                  <a:schemeClr val="dk1"/>
                </a:solidFill>
                <a:latin typeface="Arial"/>
                <a:ea typeface="Arial"/>
                <a:cs typeface="Arial"/>
                <a:sym typeface="Arial"/>
              </a:rPr>
              <a:t>	© 2023 Gartner, Inc. and/or its affiliates. All rights reserved.				</a:t>
            </a:r>
            <a:endParaRPr sz="1400" b="0" i="0" u="none" strike="noStrike" cap="none">
              <a:solidFill>
                <a:srgbClr val="000000"/>
              </a:solidFill>
              <a:latin typeface="Arial"/>
              <a:ea typeface="Arial"/>
              <a:cs typeface="Arial"/>
              <a:sym typeface="Arial"/>
            </a:endParaRPr>
          </a:p>
        </p:txBody>
      </p:sp>
      <p:pic>
        <p:nvPicPr>
          <p:cNvPr id="75" name="Google Shape;75;p83"/>
          <p:cNvPicPr preferRelativeResize="0"/>
          <p:nvPr/>
        </p:nvPicPr>
        <p:blipFill rotWithShape="1">
          <a:blip r:embed="rId3">
            <a:alphaModFix/>
          </a:blip>
          <a:srcRect/>
          <a:stretch/>
        </p:blipFill>
        <p:spPr>
          <a:xfrm>
            <a:off x="10453052" y="6242938"/>
            <a:ext cx="1280160" cy="291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228">
          <p15:clr>
            <a:srgbClr val="5ACBF0"/>
          </p15:clr>
        </p15:guide>
        <p15:guide id="4" orient="horz" pos="537">
          <p15:clr>
            <a:srgbClr val="FDE53C"/>
          </p15:clr>
        </p15:guide>
        <p15:guide id="5" orient="horz" pos="848">
          <p15:clr>
            <a:srgbClr val="FDE53C"/>
          </p15:clr>
        </p15:guide>
        <p15:guide id="6" orient="horz" pos="960">
          <p15:clr>
            <a:srgbClr val="5ACBF0"/>
          </p15:clr>
        </p15:guide>
        <p15:guide id="7" orient="horz" pos="3773">
          <p15:clr>
            <a:srgbClr val="FBAE40"/>
          </p15:clr>
        </p15:guide>
        <p15:guide id="8" orient="horz" pos="4001">
          <p15:clr>
            <a:srgbClr val="5ACBF0"/>
          </p15:clr>
        </p15:guide>
        <p15:guide id="9" orient="horz" pos="4113">
          <p15:clr>
            <a:srgbClr val="5ACBF0"/>
          </p15:clr>
        </p15:guide>
        <p15:guide id="10" pos="288">
          <p15:clr>
            <a:srgbClr val="5ACBF0"/>
          </p15:clr>
        </p15:guide>
        <p15:guide id="11" pos="3756">
          <p15:clr>
            <a:srgbClr val="5ACBF0"/>
          </p15:clr>
        </p15:guide>
        <p15:guide id="12" pos="3927">
          <p15:clr>
            <a:srgbClr val="5ACBF0"/>
          </p15:clr>
        </p15:guide>
        <p15:guide id="13" pos="7394">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marL="246888" lvl="0" indent="-246888"/>
            <a:r>
              <a:rPr lang="en-US"/>
              <a:t>Edit Master text styles</a:t>
            </a:r>
          </a:p>
          <a:p>
            <a:pPr marL="740664" lvl="1" indent="-310896">
              <a:buSzPct val="100000"/>
            </a:pPr>
            <a:r>
              <a:rPr lang="en-US"/>
              <a:t>Second level</a:t>
            </a:r>
          </a:p>
          <a:p>
            <a:pPr marL="1179576" lvl="2" indent="-246888"/>
            <a:r>
              <a:rPr lang="en-US"/>
              <a:t>Third level</a:t>
            </a:r>
          </a:p>
          <a:p>
            <a:pPr marL="1673352" lvl="3" indent="-320040">
              <a:buSzPct val="100000"/>
            </a:pPr>
            <a:r>
              <a:rPr lang="en-US"/>
              <a:t>Fourth level</a:t>
            </a:r>
          </a:p>
          <a:p>
            <a:pPr marL="2112264" lvl="4" indent="-246888"/>
            <a:r>
              <a:rPr lang="en-US"/>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9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BDBDBD"/>
                </a:solidFill>
              </a:rPr>
              <a:t>	© 2023 Gartner, Inc. and/or its affiliates. All rights reserved. Gartner is a registered trademark of Gartner, Inc. and its affiliates.</a:t>
            </a:r>
          </a:p>
        </p:txBody>
      </p:sp>
      <p:pic>
        <p:nvPicPr>
          <p:cNvPr id="6" name="Gartner Logo">
            <a:extLst>
              <a:ext uri="{FF2B5EF4-FFF2-40B4-BE49-F238E27FC236}">
                <a16:creationId xmlns:a16="http://schemas.microsoft.com/office/drawing/2014/main" id="{70D83CAB-033A-4776-AB08-6451D3DAE8B9}"/>
              </a:ext>
            </a:extLst>
          </p:cNvPr>
          <p:cNvPicPr>
            <a:picLocks noChangeAspect="1"/>
          </p:cNvPicPr>
          <p:nvPr userDrawn="1"/>
        </p:nvPicPr>
        <p:blipFill>
          <a:blip r:embed="rId3"/>
          <a:srcRect/>
          <a:stretch/>
        </p:blipFill>
        <p:spPr bwMode="black">
          <a:xfrm>
            <a:off x="10452995" y="6241725"/>
            <a:ext cx="1280216" cy="292315"/>
          </a:xfrm>
          <a:prstGeom prst="rect">
            <a:avLst/>
          </a:prstGeom>
        </p:spPr>
      </p:pic>
    </p:spTree>
    <p:extLst>
      <p:ext uri="{BB962C8B-B14F-4D97-AF65-F5344CB8AC3E}">
        <p14:creationId xmlns:p14="http://schemas.microsoft.com/office/powerpoint/2010/main" val="4022477962"/>
      </p:ext>
    </p:extLst>
  </p:cSld>
  <p:clrMap bg1="dk1" tx1="lt1" bg2="dk2" tx2="lt2" accent1="accent1" accent2="accent2" accent3="accent3" accent4="accent4" accent5="accent5" accent6="accent6" hlink="hlink" folHlink="folHlink"/>
  <p:sldLayoutIdLst>
    <p:sldLayoutId id="214748411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74320" indent="-274320" algn="l" defTabSz="914400" rtl="0" eaLnBrk="1" latinLnBrk="0" hangingPunct="1">
        <a:lnSpc>
          <a:spcPct val="90000"/>
        </a:lnSpc>
        <a:spcBef>
          <a:spcPts val="1200"/>
        </a:spcBef>
        <a:spcAft>
          <a:spcPts val="0"/>
        </a:spcAft>
        <a:buClrTx/>
        <a:buSzPct val="100000"/>
        <a:buFont typeface="Arial" panose="020B0604020202020204" pitchFamily="34" charset="0"/>
        <a:buChar char="•"/>
        <a:defRPr lang="en-US" sz="2800" kern="1200" dirty="0">
          <a:solidFill>
            <a:schemeClr val="tx1"/>
          </a:solidFill>
          <a:latin typeface="+mn-lt"/>
          <a:ea typeface="+mn-ea"/>
          <a:cs typeface="+mn-cs"/>
        </a:defRPr>
      </a:lvl1pPr>
      <a:lvl2pPr marL="64008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2pPr>
      <a:lvl3pPr marL="9144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3pPr>
      <a:lvl4pPr marL="1280160" indent="-274320" algn="l" defTabSz="914400" rtl="0" eaLnBrk="1" latinLnBrk="0" hangingPunct="1">
        <a:lnSpc>
          <a:spcPct val="90000"/>
        </a:lnSpc>
        <a:spcBef>
          <a:spcPts val="1200"/>
        </a:spcBef>
        <a:spcAft>
          <a:spcPts val="0"/>
        </a:spcAft>
        <a:buSzPct val="90000"/>
        <a:buFont typeface="Arial" panose="020B0604020202020204" pitchFamily="34" charset="0"/>
        <a:buChar char="–"/>
        <a:defRPr lang="en-US" sz="2400" kern="1200" dirty="0">
          <a:solidFill>
            <a:schemeClr val="tx1"/>
          </a:solidFill>
          <a:latin typeface="+mn-lt"/>
          <a:ea typeface="+mn-ea"/>
          <a:cs typeface="+mn-cs"/>
        </a:defRPr>
      </a:lvl4pPr>
      <a:lvl5pPr marL="155448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lang="en-US" sz="2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guide id="18" orient="horz" pos="3969" userDrawn="1">
          <p15:clr>
            <a:srgbClr val="9FCC3B"/>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4" name="Gartner Logo"/>
          <p:cNvPicPr>
            <a:picLocks noChangeAspect="1"/>
          </p:cNvPicPr>
          <p:nvPr userDrawn="1"/>
        </p:nvPicPr>
        <p:blipFill>
          <a:blip r:embed="rId40"/>
          <a:srcRect/>
          <a:stretch/>
        </p:blipFill>
        <p:spPr>
          <a:xfrm>
            <a:off x="10452994" y="6241725"/>
            <a:ext cx="1280218" cy="292316"/>
          </a:xfrm>
          <a:prstGeom prst="rect">
            <a:avLst/>
          </a:prstGeom>
        </p:spPr>
      </p:pic>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dirty="0">
                <a:solidFill>
                  <a:srgbClr val="6F7878"/>
                </a:solidFill>
              </a:rPr>
              <a:t>	© 2023 Gartner, Inc. and/or its affiliates. All rights reserved. Gartner is a registered trademark of Gartner, Inc. and its affiliates.</a:t>
            </a:r>
          </a:p>
        </p:txBody>
      </p:sp>
    </p:spTree>
    <p:extLst>
      <p:ext uri="{BB962C8B-B14F-4D97-AF65-F5344CB8AC3E}">
        <p14:creationId xmlns:p14="http://schemas.microsoft.com/office/powerpoint/2010/main" val="2272654602"/>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30" r:id="rId28"/>
    <p:sldLayoutId id="2147484231" r:id="rId29"/>
    <p:sldLayoutId id="2147484232" r:id="rId30"/>
    <p:sldLayoutId id="2147484233" r:id="rId31"/>
    <p:sldLayoutId id="2147484234" r:id="rId32"/>
    <p:sldLayoutId id="2147484235" r:id="rId33"/>
    <p:sldLayoutId id="2147484236" r:id="rId34"/>
    <p:sldLayoutId id="2147484237" r:id="rId35"/>
    <p:sldLayoutId id="2147484238" r:id="rId36"/>
    <p:sldLayoutId id="2147484239" r:id="rId37"/>
    <p:sldLayoutId id="2147484337" r:id="rId38"/>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02">
          <p15:clr>
            <a:srgbClr val="5ACBF0"/>
          </p15:clr>
        </p15:guide>
        <p15:guide id="14" pos="3752">
          <p15:clr>
            <a:srgbClr val="5ACBF0"/>
          </p15:clr>
        </p15:guide>
        <p15:guide id="15" pos="3927">
          <p15:clr>
            <a:srgbClr val="5ACBF0"/>
          </p15:clr>
        </p15:guide>
        <p15:guide id="16" pos="2655">
          <p15:clr>
            <a:srgbClr val="5ACBF0"/>
          </p15:clr>
        </p15:guide>
        <p15:guide id="17" pos="5024">
          <p15:clr>
            <a:srgbClr val="5ACBF0"/>
          </p15:clr>
        </p15:guide>
        <p15:guide id="18" orient="horz" pos="3969">
          <p15:clr>
            <a:srgbClr val="9FCC3B"/>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rgbClr val="00578B"/>
            </a:gs>
            <a:gs pos="85294">
              <a:srgbClr val="002856"/>
            </a:gs>
            <a:gs pos="43000">
              <a:srgbClr val="002856"/>
            </a:gs>
            <a:gs pos="67000">
              <a:srgbClr val="002856"/>
            </a:gs>
            <a:gs pos="15000">
              <a:srgbClr val="002856"/>
            </a:gs>
            <a:gs pos="100000">
              <a:srgbClr val="00578B"/>
            </a:gs>
          </a:gsLst>
          <a:lin ang="198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3225899"/>
            <a:ext cx="3441700" cy="406201"/>
          </a:xfrm>
          <a:prstGeom prst="rect">
            <a:avLst/>
          </a:prstGeom>
        </p:spPr>
        <p:txBody>
          <a:bodyPr vert="horz" wrap="square" lIns="0" tIns="0" rIns="0" bIns="0" rtlCol="0" anchor="ctr" anchorCtr="0">
            <a:spAutoFit/>
          </a:bodyPr>
          <a:lstStyle/>
          <a:p>
            <a:r>
              <a:rPr lang="en-US"/>
              <a:t>Click to add title</a:t>
            </a:r>
          </a:p>
        </p:txBody>
      </p:sp>
      <p:sp>
        <p:nvSpPr>
          <p:cNvPr id="3" name="Text Placeholder 2"/>
          <p:cNvSpPr>
            <a:spLocks noGrp="1"/>
          </p:cNvSpPr>
          <p:nvPr>
            <p:ph type="body" idx="1"/>
          </p:nvPr>
        </p:nvSpPr>
        <p:spPr>
          <a:xfrm>
            <a:off x="5147733" y="853018"/>
            <a:ext cx="5520266" cy="5135032"/>
          </a:xfrm>
          <a:prstGeom prst="rect">
            <a:avLst/>
          </a:prstGeom>
        </p:spPr>
        <p:txBody>
          <a:bodyPr vert="horz" lIns="0" tIns="0" rIns="0" bIns="0" rtlCol="0">
            <a:no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27" name="Straight Connector 26">
            <a:extLst>
              <a:ext uri="{FF2B5EF4-FFF2-40B4-BE49-F238E27FC236}">
                <a16:creationId xmlns:a16="http://schemas.microsoft.com/office/drawing/2014/main" id="{D27092B2-79E1-A922-35A1-D215A8E527B4}"/>
              </a:ext>
            </a:extLst>
          </p:cNvPr>
          <p:cNvCxnSpPr>
            <a:cxnSpLocks/>
          </p:cNvCxnSpPr>
          <p:nvPr userDrawn="1"/>
        </p:nvCxnSpPr>
        <p:spPr>
          <a:xfrm>
            <a:off x="6096000" y="-971550"/>
            <a:ext cx="0" cy="857250"/>
          </a:xfrm>
          <a:prstGeom prst="line">
            <a:avLst/>
          </a:prstGeom>
          <a:noFill/>
          <a:ln w="12700" cap="flat" cmpd="sng">
            <a:solidFill>
              <a:srgbClr val="979D9D"/>
            </a:solidFill>
            <a:prstDash val="solid"/>
            <a:round/>
            <a:headEnd type="none" w="lg" len="med"/>
            <a:tailEnd type="none" w="lg" len="med"/>
          </a:ln>
        </p:spPr>
      </p:cxnSp>
      <p:sp>
        <p:nvSpPr>
          <p:cNvPr id="6" name="TextBox 5">
            <a:extLst>
              <a:ext uri="{FF2B5EF4-FFF2-40B4-BE49-F238E27FC236}">
                <a16:creationId xmlns:a16="http://schemas.microsoft.com/office/drawing/2014/main" id="{D070B8F4-E15B-3346-BAAE-2798EBDB99A9}"/>
              </a:ext>
            </a:extLst>
          </p:cNvPr>
          <p:cNvSpPr txBox="1"/>
          <p:nvPr userDrawn="1"/>
        </p:nvSpPr>
        <p:spPr>
          <a:xfrm>
            <a:off x="5602749" y="-1420617"/>
            <a:ext cx="986503" cy="184666"/>
          </a:xfrm>
          <a:prstGeom prst="rect">
            <a:avLst/>
          </a:prstGeom>
          <a:noFill/>
        </p:spPr>
        <p:txBody>
          <a:bodyPr wrap="square" lIns="0" rIns="0" rtlCol="0">
            <a:spAutoFit/>
          </a:bodyPr>
          <a:lstStyle/>
          <a:p>
            <a:pPr algn="ctr">
              <a:spcBef>
                <a:spcPts val="200"/>
              </a:spcBef>
            </a:pPr>
            <a:r>
              <a:rPr lang="en-US" sz="600">
                <a:solidFill>
                  <a:srgbClr val="979D9D"/>
                </a:solidFill>
              </a:rPr>
              <a:t>Center</a:t>
            </a:r>
          </a:p>
        </p:txBody>
      </p:sp>
    </p:spTree>
    <p:extLst>
      <p:ext uri="{BB962C8B-B14F-4D97-AF65-F5344CB8AC3E}">
        <p14:creationId xmlns:p14="http://schemas.microsoft.com/office/powerpoint/2010/main" val="524490024"/>
      </p:ext>
    </p:extLst>
  </p:cSld>
  <p:clrMap bg1="dk1" tx1="lt1" bg2="dk2"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4" r:id="rId34"/>
    <p:sldLayoutId id="2147484275" r:id="rId35"/>
    <p:sldLayoutId id="2147484276" r:id="rId36"/>
    <p:sldLayoutId id="2147484277" r:id="rId37"/>
    <p:sldLayoutId id="2147484278" r:id="rId38"/>
    <p:sldLayoutId id="2147484279" r:id="rId39"/>
  </p:sldLayoutIdLst>
  <p:hf sldNum="0" hdr="0" ftr="0" dt="0"/>
  <p:txStyles>
    <p:titleStyle>
      <a:lvl1pPr algn="l" defTabSz="406312" rtl="0" eaLnBrk="1" latinLnBrk="0" hangingPunct="1">
        <a:lnSpc>
          <a:spcPct val="90000"/>
        </a:lnSpc>
        <a:spcBef>
          <a:spcPts val="533"/>
        </a:spcBef>
        <a:spcAft>
          <a:spcPts val="0"/>
        </a:spcAft>
        <a:buNone/>
        <a:defRPr sz="2933" b="0" kern="1200">
          <a:solidFill>
            <a:schemeClr val="tx2"/>
          </a:solidFill>
          <a:latin typeface="+mj-lt"/>
          <a:ea typeface="+mj-ea"/>
          <a:cs typeface="+mj-cs"/>
        </a:defRPr>
      </a:lvl1pPr>
    </p:titleStyle>
    <p:bodyStyle>
      <a:lvl1pPr marL="182862" indent="-182862" algn="l" defTabSz="406312" rtl="0" eaLnBrk="1" latinLnBrk="0" hangingPunct="1">
        <a:lnSpc>
          <a:spcPct val="100000"/>
        </a:lnSpc>
        <a:spcBef>
          <a:spcPts val="1000"/>
        </a:spcBef>
        <a:spcAft>
          <a:spcPts val="0"/>
        </a:spcAft>
        <a:buClrTx/>
        <a:buSzPct val="100000"/>
        <a:buFont typeface="Arial" panose="020B0604020202020204" pitchFamily="34" charset="0"/>
        <a:buChar char="•"/>
        <a:defRPr sz="2200" kern="1200">
          <a:solidFill>
            <a:schemeClr val="tx1"/>
          </a:solidFill>
          <a:latin typeface="+mn-lt"/>
          <a:ea typeface="+mn-ea"/>
          <a:cs typeface="+mn-cs"/>
        </a:defRPr>
      </a:lvl1pPr>
      <a:lvl2pPr marL="518108" indent="-243816" algn="l" defTabSz="406312" rtl="0" eaLnBrk="1" latinLnBrk="0" hangingPunct="1">
        <a:lnSpc>
          <a:spcPct val="100000"/>
        </a:lnSpc>
        <a:spcBef>
          <a:spcPts val="1000"/>
        </a:spcBef>
        <a:spcAft>
          <a:spcPts val="0"/>
        </a:spcAft>
        <a:buSzPct val="100000"/>
        <a:buFont typeface="Arial" panose="020B0604020202020204" pitchFamily="34" charset="0"/>
        <a:buChar char="–"/>
        <a:defRPr sz="2000" kern="1200">
          <a:solidFill>
            <a:schemeClr val="tx1"/>
          </a:solidFill>
          <a:latin typeface="+mn-lt"/>
          <a:ea typeface="+mn-ea"/>
          <a:cs typeface="+mn-cs"/>
        </a:defRPr>
      </a:lvl2pPr>
      <a:lvl3pPr marL="731447" indent="-182862" algn="l" defTabSz="406312" rtl="0" eaLnBrk="1" latinLnBrk="0" hangingPunct="1">
        <a:lnSpc>
          <a:spcPct val="100000"/>
        </a:lnSpc>
        <a:spcBef>
          <a:spcPts val="1000"/>
        </a:spcBef>
        <a:spcAft>
          <a:spcPts val="0"/>
        </a:spcAft>
        <a:buSzPct val="100000"/>
        <a:buFont typeface="Arial" panose="020B0604020202020204" pitchFamily="34" charset="0"/>
        <a:buChar char="•"/>
        <a:defRPr sz="2000" kern="1200">
          <a:solidFill>
            <a:schemeClr val="tx1"/>
          </a:solidFill>
          <a:latin typeface="+mn-lt"/>
          <a:ea typeface="+mn-ea"/>
          <a:cs typeface="+mn-cs"/>
        </a:defRPr>
      </a:lvl3pPr>
      <a:lvl4pPr marL="1049762" indent="-243392" algn="l" defTabSz="406312" rtl="0" eaLnBrk="1" latinLnBrk="0" hangingPunct="1">
        <a:lnSpc>
          <a:spcPct val="100000"/>
        </a:lnSpc>
        <a:spcBef>
          <a:spcPts val="1000"/>
        </a:spcBef>
        <a:spcAft>
          <a:spcPts val="0"/>
        </a:spcAft>
        <a:buSzPct val="100000"/>
        <a:buFont typeface="Arial" panose="020B0604020202020204" pitchFamily="34" charset="0"/>
        <a:buChar char="–"/>
        <a:defRPr sz="2000" kern="1200">
          <a:solidFill>
            <a:schemeClr val="tx1"/>
          </a:solidFill>
          <a:latin typeface="+mn-lt"/>
          <a:ea typeface="+mn-ea"/>
          <a:cs typeface="+mn-cs"/>
        </a:defRPr>
      </a:lvl4pPr>
      <a:lvl5pPr marL="1219078" indent="-182862" algn="l" defTabSz="406312" rtl="0" eaLnBrk="1" latinLnBrk="0" hangingPunct="1">
        <a:lnSpc>
          <a:spcPct val="100000"/>
        </a:lnSpc>
        <a:spcBef>
          <a:spcPts val="1000"/>
        </a:spcBef>
        <a:spcAft>
          <a:spcPts val="0"/>
        </a:spcAft>
        <a:buSzPct val="100000"/>
        <a:buFont typeface="Arial" panose="020B0604020202020204" pitchFamily="34" charset="0"/>
        <a:buChar char="•"/>
        <a:defRPr sz="2000" kern="1200">
          <a:solidFill>
            <a:schemeClr val="tx1"/>
          </a:solidFill>
          <a:latin typeface="+mn-lt"/>
          <a:ea typeface="+mn-ea"/>
          <a:cs typeface="+mn-cs"/>
        </a:defRPr>
      </a:lvl5pPr>
      <a:lvl6pPr marL="1117359" indent="-101578" algn="l" defTabSz="406312"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6pPr>
      <a:lvl7pPr marL="1320515" indent="-101578" algn="l" defTabSz="406312"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7pPr>
      <a:lvl8pPr marL="1523671" indent="-101578" algn="l" defTabSz="406312"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8pPr>
      <a:lvl9pPr marL="1726827" indent="-101578" algn="l" defTabSz="406312" rtl="0" eaLnBrk="1" latinLnBrk="0" hangingPunct="1">
        <a:lnSpc>
          <a:spcPct val="90000"/>
        </a:lnSpc>
        <a:spcBef>
          <a:spcPts val="222"/>
        </a:spcBef>
        <a:buFont typeface="Arial" panose="020B0604020202020204" pitchFamily="34" charset="0"/>
        <a:buChar char="•"/>
        <a:defRPr sz="800" kern="1200">
          <a:solidFill>
            <a:schemeClr val="tx1"/>
          </a:solidFill>
          <a:latin typeface="+mn-lt"/>
          <a:ea typeface="+mn-ea"/>
          <a:cs typeface="+mn-cs"/>
        </a:defRPr>
      </a:lvl9pPr>
    </p:bodyStyle>
    <p:otherStyle>
      <a:defPPr>
        <a:defRPr lang="en-US"/>
      </a:defPPr>
      <a:lvl1pPr marL="0" algn="l" defTabSz="406312" rtl="0" eaLnBrk="1" latinLnBrk="0" hangingPunct="1">
        <a:defRPr sz="800" kern="1200">
          <a:solidFill>
            <a:schemeClr val="tx1"/>
          </a:solidFill>
          <a:latin typeface="+mn-lt"/>
          <a:ea typeface="+mn-ea"/>
          <a:cs typeface="+mn-cs"/>
        </a:defRPr>
      </a:lvl1pPr>
      <a:lvl2pPr marL="203156" algn="l" defTabSz="406312" rtl="0" eaLnBrk="1" latinLnBrk="0" hangingPunct="1">
        <a:defRPr sz="800" kern="1200">
          <a:solidFill>
            <a:schemeClr val="tx1"/>
          </a:solidFill>
          <a:latin typeface="+mn-lt"/>
          <a:ea typeface="+mn-ea"/>
          <a:cs typeface="+mn-cs"/>
        </a:defRPr>
      </a:lvl2pPr>
      <a:lvl3pPr marL="406312" algn="l" defTabSz="406312" rtl="0" eaLnBrk="1" latinLnBrk="0" hangingPunct="1">
        <a:defRPr sz="800" kern="1200">
          <a:solidFill>
            <a:schemeClr val="tx1"/>
          </a:solidFill>
          <a:latin typeface="+mn-lt"/>
          <a:ea typeface="+mn-ea"/>
          <a:cs typeface="+mn-cs"/>
        </a:defRPr>
      </a:lvl3pPr>
      <a:lvl4pPr marL="609468" algn="l" defTabSz="406312" rtl="0" eaLnBrk="1" latinLnBrk="0" hangingPunct="1">
        <a:defRPr sz="800" kern="1200">
          <a:solidFill>
            <a:schemeClr val="tx1"/>
          </a:solidFill>
          <a:latin typeface="+mn-lt"/>
          <a:ea typeface="+mn-ea"/>
          <a:cs typeface="+mn-cs"/>
        </a:defRPr>
      </a:lvl4pPr>
      <a:lvl5pPr marL="812625" algn="l" defTabSz="406312" rtl="0" eaLnBrk="1" latinLnBrk="0" hangingPunct="1">
        <a:defRPr sz="800" kern="1200">
          <a:solidFill>
            <a:schemeClr val="tx1"/>
          </a:solidFill>
          <a:latin typeface="+mn-lt"/>
          <a:ea typeface="+mn-ea"/>
          <a:cs typeface="+mn-cs"/>
        </a:defRPr>
      </a:lvl5pPr>
      <a:lvl6pPr marL="1015781" algn="l" defTabSz="406312" rtl="0" eaLnBrk="1" latinLnBrk="0" hangingPunct="1">
        <a:defRPr sz="800" kern="1200">
          <a:solidFill>
            <a:schemeClr val="tx1"/>
          </a:solidFill>
          <a:latin typeface="+mn-lt"/>
          <a:ea typeface="+mn-ea"/>
          <a:cs typeface="+mn-cs"/>
        </a:defRPr>
      </a:lvl6pPr>
      <a:lvl7pPr marL="1218937" algn="l" defTabSz="406312" rtl="0" eaLnBrk="1" latinLnBrk="0" hangingPunct="1">
        <a:defRPr sz="800" kern="1200">
          <a:solidFill>
            <a:schemeClr val="tx1"/>
          </a:solidFill>
          <a:latin typeface="+mn-lt"/>
          <a:ea typeface="+mn-ea"/>
          <a:cs typeface="+mn-cs"/>
        </a:defRPr>
      </a:lvl7pPr>
      <a:lvl8pPr marL="1422093" algn="l" defTabSz="406312" rtl="0" eaLnBrk="1" latinLnBrk="0" hangingPunct="1">
        <a:defRPr sz="800" kern="1200">
          <a:solidFill>
            <a:schemeClr val="tx1"/>
          </a:solidFill>
          <a:latin typeface="+mn-lt"/>
          <a:ea typeface="+mn-ea"/>
          <a:cs typeface="+mn-cs"/>
        </a:defRPr>
      </a:lvl8pPr>
      <a:lvl9pPr marL="1625249" algn="l" defTabSz="406312" rtl="0" eaLnBrk="1" latinLnBrk="0" hangingPunct="1">
        <a:defRPr sz="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09">
          <p15:clr>
            <a:srgbClr val="F26B43"/>
          </p15:clr>
        </p15:guide>
        <p15:guide id="4" pos="22731">
          <p15:clr>
            <a:srgbClr val="F26B43"/>
          </p15:clr>
        </p15:guide>
        <p15:guide id="7" orient="horz" pos="309">
          <p15:clr>
            <a:srgbClr val="F26B43"/>
          </p15:clr>
        </p15:guide>
        <p15:guide id="8" orient="horz" pos="5451">
          <p15:clr>
            <a:srgbClr val="F26B43"/>
          </p15:clr>
        </p15:guide>
        <p15:guide id="9" pos="2880">
          <p15:clr>
            <a:srgbClr val="FDE53C"/>
          </p15:clr>
        </p15:guide>
        <p15:guide id="10" pos="5760">
          <p15:clr>
            <a:srgbClr val="A4A3A4"/>
          </p15:clr>
        </p15:guide>
        <p15:guide id="14" pos="17280">
          <p15:clr>
            <a:srgbClr val="A4A3A4"/>
          </p15:clr>
        </p15:guide>
        <p15:guide id="15" pos="20160">
          <p15:clr>
            <a:srgbClr val="FDE53C"/>
          </p15:clr>
        </p15:guide>
        <p15:guide id="17" orient="horz" pos="720">
          <p15:clr>
            <a:srgbClr val="F26B43"/>
          </p15:clr>
        </p15:guide>
        <p15:guide id="18" orient="horz" pos="5040">
          <p15:clr>
            <a:srgbClr val="F26B43"/>
          </p15:clr>
        </p15:guide>
        <p15:guide id="19" pos="966">
          <p15:clr>
            <a:srgbClr val="F26B43"/>
          </p15:clr>
        </p15:guide>
        <p15:guide id="20" pos="22073">
          <p15:clr>
            <a:srgbClr val="F26B43"/>
          </p15:clr>
        </p15:guide>
        <p15:guide id="21" orient="horz" pos="2165">
          <p15:clr>
            <a:srgbClr val="A4A3A4"/>
          </p15:clr>
        </p15:guide>
        <p15:guide id="24" orient="horz" pos="3602">
          <p15:clr>
            <a:srgbClr val="A4A3A4"/>
          </p15:clr>
        </p15:guide>
        <p15:guide id="27" pos="9600">
          <p15:clr>
            <a:srgbClr val="A4A3A4"/>
          </p15:clr>
        </p15:guide>
        <p15:guide id="28" pos="13440">
          <p15:clr>
            <a:srgbClr val="A4A3A4"/>
          </p15:clr>
        </p15:guide>
        <p15:guide id="31" pos="14400">
          <p15:clr>
            <a:srgbClr val="FDE53C"/>
          </p15:clr>
        </p15:guide>
        <p15:guide id="32" pos="8639">
          <p15:clr>
            <a:srgbClr val="FDE53C"/>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2"/>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177503629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1EB2461-790E-4C16-4F76-901A8789BC83}"/>
              </a:ext>
            </a:extLst>
          </p:cNvPr>
          <p:cNvGraphicFramePr>
            <a:graphicFrameLocks noChangeAspect="1"/>
          </p:cNvGraphicFramePr>
          <p:nvPr userDrawn="1">
            <p:custDataLst>
              <p:tags r:id="rId18"/>
            </p:custDataLst>
            <p:extLst>
              <p:ext uri="{D42A27DB-BD31-4B8C-83A1-F6EECF244321}">
                <p14:modId xmlns:p14="http://schemas.microsoft.com/office/powerpoint/2010/main" val="181018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59" imgH="358" progId="TCLayout.ActiveDocument.1">
                  <p:embed/>
                </p:oleObj>
              </mc:Choice>
              <mc:Fallback>
                <p:oleObj name="think-cell Slide" r:id="rId19" imgW="359" imgH="358" progId="TCLayout.ActiveDocument.1">
                  <p:embed/>
                  <p:pic>
                    <p:nvPicPr>
                      <p:cNvPr id="5" name="Object 4" hidden="1">
                        <a:extLst>
                          <a:ext uri="{FF2B5EF4-FFF2-40B4-BE49-F238E27FC236}">
                            <a16:creationId xmlns:a16="http://schemas.microsoft.com/office/drawing/2014/main" id="{A1EB2461-790E-4C16-4F76-901A8789BC83}"/>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2"/>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118830236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8" r:id="rId16"/>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1EB2461-790E-4C16-4F76-901A8789BC83}"/>
              </a:ext>
            </a:extLst>
          </p:cNvPr>
          <p:cNvGraphicFramePr>
            <a:graphicFrameLocks noChangeAspect="1"/>
          </p:cNvGraphicFramePr>
          <p:nvPr userDrawn="1">
            <p:custDataLst>
              <p:tags r:id="rId19"/>
            </p:custDataLst>
            <p:extLst>
              <p:ext uri="{D42A27DB-BD31-4B8C-83A1-F6EECF244321}">
                <p14:modId xmlns:p14="http://schemas.microsoft.com/office/powerpoint/2010/main" val="1810186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59" imgH="358" progId="TCLayout.ActiveDocument.1">
                  <p:embed/>
                </p:oleObj>
              </mc:Choice>
              <mc:Fallback>
                <p:oleObj name="think-cell Slide" r:id="rId20" imgW="359" imgH="358" progId="TCLayout.ActiveDocument.1">
                  <p:embed/>
                  <p:pic>
                    <p:nvPicPr>
                      <p:cNvPr id="5" name="Object 4" hidden="1">
                        <a:extLst>
                          <a:ext uri="{FF2B5EF4-FFF2-40B4-BE49-F238E27FC236}">
                            <a16:creationId xmlns:a16="http://schemas.microsoft.com/office/drawing/2014/main" id="{A1EB2461-790E-4C16-4F76-901A8789BC83}"/>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2"/>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082087434"/>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7691A022-4AA8-4AE4-97E5-9A634D272F0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358496023"/>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4197" r:id="rId4"/>
    <p:sldLayoutId id="2147483876" r:id="rId5"/>
    <p:sldLayoutId id="2147483877" r:id="rId6"/>
    <p:sldLayoutId id="2147484198" r:id="rId7"/>
    <p:sldLayoutId id="2147483945" r:id="rId8"/>
    <p:sldLayoutId id="2147483946" r:id="rId9"/>
    <p:sldLayoutId id="2147484200" r:id="rId10"/>
    <p:sldLayoutId id="2147483884" r:id="rId11"/>
    <p:sldLayoutId id="2147483942"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783984989"/>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898" r:id="rId6"/>
    <p:sldLayoutId id="2147483911" r:id="rId7"/>
    <p:sldLayoutId id="2147483899" r:id="rId8"/>
    <p:sldLayoutId id="2147483906" r:id="rId9"/>
    <p:sldLayoutId id="2147483907"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a:solidFill>
                  <a:schemeClr val="tx1"/>
                </a:solidFill>
              </a:rPr>
              <a:t>	© 2023 Gartner, Inc. and/or its affiliates. All rights reserved.				</a:t>
            </a:r>
          </a:p>
        </p:txBody>
      </p:sp>
      <p:pic>
        <p:nvPicPr>
          <p:cNvPr id="8" name="Picture 7">
            <a:extLst>
              <a:ext uri="{FF2B5EF4-FFF2-40B4-BE49-F238E27FC236}">
                <a16:creationId xmlns:a16="http://schemas.microsoft.com/office/drawing/2014/main" id="{8EFC24DA-563F-4E0A-8B89-C124930D7DC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1772973834"/>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19" r:id="rId6"/>
    <p:sldLayoutId id="2147484199" r:id="rId7"/>
    <p:sldLayoutId id="2147483921" r:id="rId8"/>
    <p:sldLayoutId id="2147483922" r:id="rId9"/>
    <p:sldLayoutId id="2147483923"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userDrawn="1">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02222"/>
            <a:ext cx="2313432" cy="107722"/>
          </a:xfrm>
          <a:prstGeom prst="rect">
            <a:avLst/>
          </a:prstGeom>
          <a:noFill/>
        </p:spPr>
        <p:txBody>
          <a:bodyPr wrap="square" lIns="0" tIns="0" rIns="0" bIns="0" rtlCol="0" anchor="b" anchorCtr="0">
            <a:spAutoFit/>
          </a:bodyPr>
          <a:lstStyle/>
          <a:p>
            <a:pPr>
              <a:lnSpc>
                <a:spcPct val="100000"/>
              </a:lnSpc>
              <a:spcBef>
                <a:spcPts val="0"/>
              </a:spcBef>
              <a:spcAft>
                <a:spcPts val="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377813297"/>
      </p:ext>
    </p:extLst>
  </p:cSld>
  <p:clrMap bg1="lt1" tx1="dk1" bg2="lt2" tx2="dk2" accent1="accent1" accent2="accent2" accent3="accent3" accent4="accent4" accent5="accent5" accent6="accent6" hlink="hlink" folHlink="folHlink"/>
  <p:sldLayoutIdLst>
    <p:sldLayoutId id="2147484300"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userDrawn="1">
          <p15:clr>
            <a:srgbClr val="A4A3A4"/>
          </p15:clr>
        </p15:guide>
        <p15:guide id="15" pos="3840" userDrawn="1">
          <p15:clr>
            <a:srgbClr val="A4A3A4"/>
          </p15:clr>
        </p15:guide>
        <p15:guide id="16" orient="horz" pos="228" userDrawn="1">
          <p15:clr>
            <a:srgbClr val="5ACBF0"/>
          </p15:clr>
        </p15:guide>
        <p15:guide id="17" orient="horz" pos="537" userDrawn="1">
          <p15:clr>
            <a:srgbClr val="FDE53C"/>
          </p15:clr>
        </p15:guide>
        <p15:guide id="18" orient="horz" pos="848" userDrawn="1">
          <p15:clr>
            <a:srgbClr val="FDE53C"/>
          </p15:clr>
        </p15:guide>
        <p15:guide id="19" orient="horz" pos="960" userDrawn="1">
          <p15:clr>
            <a:srgbClr val="5ACBF0"/>
          </p15:clr>
        </p15:guide>
        <p15:guide id="20" orient="horz" pos="3773" userDrawn="1">
          <p15:clr>
            <a:srgbClr val="FBAE40"/>
          </p15:clr>
        </p15:guide>
        <p15:guide id="21" orient="horz" pos="4001" userDrawn="1">
          <p15:clr>
            <a:srgbClr val="5ACBF0"/>
          </p15:clr>
        </p15:guide>
        <p15:guide id="22" orient="horz" pos="4113" userDrawn="1">
          <p15:clr>
            <a:srgbClr val="5ACBF0"/>
          </p15:clr>
        </p15:guide>
        <p15:guide id="23" pos="288" userDrawn="1">
          <p15:clr>
            <a:srgbClr val="5ACBF0"/>
          </p15:clr>
        </p15:guide>
        <p15:guide id="24" pos="3756" userDrawn="1">
          <p15:clr>
            <a:srgbClr val="5ACBF0"/>
          </p15:clr>
        </p15:guide>
        <p15:guide id="25" pos="3927" userDrawn="1">
          <p15:clr>
            <a:srgbClr val="5ACBF0"/>
          </p15:clr>
        </p15:guide>
        <p15:guide id="26" pos="7394" userDrawn="1">
          <p15:clr>
            <a:srgbClr val="5ACBF0"/>
          </p15:clr>
        </p15:guide>
        <p15:guide id="27" orient="horz" pos="3969" userDrawn="1">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10" name="Copyright and Pg Num"/>
          <p:cNvSpPr txBox="1"/>
          <p:nvPr userDrawn="1"/>
        </p:nvSpPr>
        <p:spPr>
          <a:xfrm>
            <a:off x="457201" y="6408509"/>
            <a:ext cx="7181849" cy="138499"/>
          </a:xfrm>
          <a:prstGeom prst="rect">
            <a:avLst/>
          </a:prstGeom>
          <a:noFill/>
        </p:spPr>
        <p:txBody>
          <a:bodyPr wrap="square" lIns="0" tIns="0" rIns="0" bIns="0" rtlCol="0" anchor="b" anchorCtr="0">
            <a:spAutoFit/>
          </a:bodyPr>
          <a:lstStyle/>
          <a:p>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fld id="{1CE9EA8B-DBE7-492B-893F-AD13AC039ED7}" type="slidenum">
              <a:rPr lang="en-US" sz="900" smtClean="0">
                <a:solidFill>
                  <a:srgbClr val="000000"/>
                </a:solidFill>
              </a:rPr>
              <a:pPr marL="274320" marR="0" lvl="0" indent="-274320" algn="l" defTabSz="914400" rtl="0" eaLnBrk="1" fontAlgn="auto" latinLnBrk="0" hangingPunct="1">
                <a:lnSpc>
                  <a:spcPct val="100000"/>
                </a:lnSpc>
                <a:spcBef>
                  <a:spcPts val="0"/>
                </a:spcBef>
                <a:spcAft>
                  <a:spcPts val="0"/>
                </a:spcAft>
                <a:buClrTx/>
                <a:buSzTx/>
                <a:buFontTx/>
                <a:buNone/>
                <a:tabLst>
                  <a:tab pos="288925" algn="l"/>
                </a:tabLst>
                <a:defRPr/>
              </a:pPr>
              <a:t>‹#›</a:t>
            </a:fld>
            <a:r>
              <a:rPr lang="en-US" sz="700">
                <a:solidFill>
                  <a:srgbClr val="6F7878"/>
                </a:solidFill>
              </a:rPr>
              <a:t>	© 2023 Gartner, Inc. and/or its affiliates. All rights reserved. Gartner is a registered trademark of Gartner, Inc. and its affiliates. 792932</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sldLayoutIdLst>
    <p:sldLayoutId id="2147484193" r:id="rId1"/>
    <p:sldLayoutId id="2147484195" r:id="rId2"/>
    <p:sldLayoutId id="2147484196" r:id="rId3"/>
    <p:sldLayoutId id="2147483751" r:id="rId4"/>
    <p:sldLayoutId id="2147483750" r:id="rId5"/>
    <p:sldLayoutId id="2147484191" r:id="rId6"/>
    <p:sldLayoutId id="2147484192" r:id="rId7"/>
    <p:sldLayoutId id="2147484186" r:id="rId8"/>
    <p:sldLayoutId id="2147484187" r:id="rId9"/>
    <p:sldLayoutId id="2147484188" r:id="rId10"/>
    <p:sldLayoutId id="2147484189" r:id="rId11"/>
    <p:sldLayoutId id="2147484190" r:id="rId12"/>
    <p:sldLayoutId id="2147483746" r:id="rId13"/>
    <p:sldLayoutId id="2147483875" r:id="rId14"/>
    <p:sldLayoutId id="2147484003" r:id="rId15"/>
    <p:sldLayoutId id="2147483759" r:id="rId16"/>
    <p:sldLayoutId id="2147483748" r:id="rId17"/>
    <p:sldLayoutId id="2147483878" r:id="rId18"/>
    <p:sldLayoutId id="2147484112" r:id="rId19"/>
    <p:sldLayoutId id="2147483880" r:id="rId20"/>
    <p:sldLayoutId id="2147483920" r:id="rId21"/>
    <p:sldLayoutId id="2147483882" r:id="rId22"/>
    <p:sldLayoutId id="2147483761" r:id="rId23"/>
    <p:sldLayoutId id="2147484114" r:id="rId24"/>
    <p:sldLayoutId id="2147483990" r:id="rId25"/>
    <p:sldLayoutId id="2147484182" r:id="rId26"/>
    <p:sldLayoutId id="2147483788" r:id="rId27"/>
    <p:sldLayoutId id="2147484142" r:id="rId28"/>
    <p:sldLayoutId id="2147484148" r:id="rId29"/>
    <p:sldLayoutId id="2147484149" r:id="rId30"/>
    <p:sldLayoutId id="2147484150" r:id="rId31"/>
    <p:sldLayoutId id="2147483790" r:id="rId32"/>
    <p:sldLayoutId id="2147484020" r:id="rId33"/>
    <p:sldLayoutId id="2147484108" r:id="rId34"/>
    <p:sldLayoutId id="2147484109" r:id="rId35"/>
    <p:sldLayoutId id="2147484147" r:id="rId36"/>
    <p:sldLayoutId id="2147484152" r:id="rId37"/>
    <p:sldLayoutId id="2147484153" r:id="rId38"/>
  </p:sldLayoutIdLst>
  <p:hf sldNum="0" hdr="0" ftr="0" dt="0"/>
  <p:txStyles>
    <p:titleStyle>
      <a:lvl1pPr algn="l" defTabSz="914400" rtl="0" eaLnBrk="1" latinLnBrk="0" hangingPunct="1">
        <a:lnSpc>
          <a:spcPct val="90000"/>
        </a:lnSpc>
        <a:spcBef>
          <a:spcPts val="1200"/>
        </a:spcBef>
        <a:spcAft>
          <a:spcPts val="0"/>
        </a:spcAft>
        <a:buNone/>
        <a:defRPr sz="3200" b="0" kern="1200">
          <a:solidFill>
            <a:schemeClr val="tx2"/>
          </a:solidFill>
          <a:latin typeface="Arial Black" panose="020B0A04020102020204" pitchFamily="34" charset="0"/>
          <a:ea typeface="+mj-ea"/>
          <a:cs typeface="+mj-cs"/>
        </a:defRPr>
      </a:lvl1pPr>
    </p:titleStyle>
    <p:bodyStyle>
      <a:lvl1pPr marL="246888" indent="-246888" algn="l" defTabSz="914400" rtl="0" eaLnBrk="1" latinLnBrk="0" hangingPunct="1">
        <a:lnSpc>
          <a:spcPct val="90000"/>
        </a:lnSpc>
        <a:spcBef>
          <a:spcPts val="1200"/>
        </a:spcBef>
        <a:spcAft>
          <a:spcPts val="0"/>
        </a:spcAft>
        <a:buClrTx/>
        <a:buSzPct val="100000"/>
        <a:buFont typeface="Arial" panose="020B0604020202020204" pitchFamily="34" charset="0"/>
        <a:buChar char="•"/>
        <a:defRPr sz="28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guide id="16" pos="2655" userDrawn="1">
          <p15:clr>
            <a:srgbClr val="5ACBF0"/>
          </p15:clr>
        </p15:guide>
        <p15:guide id="17" pos="5024" userDrawn="1">
          <p15:clr>
            <a:srgbClr val="5ACBF0"/>
          </p15:clr>
        </p15:guide>
        <p15:guide id="18" orient="horz" pos="3969" userDrawn="1">
          <p15:clr>
            <a:srgbClr val="9FCC3B"/>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5"/>
        <p:cNvGrpSpPr/>
        <p:nvPr/>
      </p:nvGrpSpPr>
      <p:grpSpPr>
        <a:xfrm>
          <a:off x="0" y="0"/>
          <a:ext cx="0" cy="0"/>
          <a:chOff x="0" y="0"/>
          <a:chExt cx="0" cy="0"/>
        </a:xfrm>
      </p:grpSpPr>
      <p:sp>
        <p:nvSpPr>
          <p:cNvPr id="146" name="Google Shape;146;p90"/>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2"/>
              </a:buClr>
              <a:buSzPts val="3200"/>
              <a:buFont typeface="Arial Black"/>
              <a:buNone/>
              <a:defRPr sz="3200" b="0" i="0" u="none" strike="noStrike" cap="none">
                <a:solidFill>
                  <a:schemeClr val="lt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7" name="Google Shape;147;p90"/>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2pPr>
            <a:lvl3pPr marL="1371600" marR="0" lvl="2"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65760" algn="l" rtl="0">
              <a:lnSpc>
                <a:spcPct val="90000"/>
              </a:lnSpc>
              <a:spcBef>
                <a:spcPts val="1200"/>
              </a:spcBef>
              <a:spcAft>
                <a:spcPts val="0"/>
              </a:spcAft>
              <a:buClr>
                <a:schemeClr val="lt1"/>
              </a:buClr>
              <a:buSzPts val="2160"/>
              <a:buFont typeface="Arial"/>
              <a:buChar char="–"/>
              <a:defRPr sz="2400" b="0" i="0" u="none" strike="noStrike" cap="none">
                <a:solidFill>
                  <a:schemeClr val="lt1"/>
                </a:solidFill>
                <a:latin typeface="Arial"/>
                <a:ea typeface="Arial"/>
                <a:cs typeface="Arial"/>
                <a:sym typeface="Arial"/>
              </a:defRPr>
            </a:lvl4pPr>
            <a:lvl5pPr marL="2286000" marR="0" lvl="4" indent="-381000" algn="l" rtl="0">
              <a:lnSpc>
                <a:spcPct val="90000"/>
              </a:lnSpc>
              <a:spcBef>
                <a:spcPts val="12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48" name="Google Shape;148;p90"/>
          <p:cNvSpPr txBox="1"/>
          <p:nvPr/>
        </p:nvSpPr>
        <p:spPr>
          <a:xfrm>
            <a:off x="694944" y="6312994"/>
            <a:ext cx="2313432" cy="96950"/>
          </a:xfrm>
          <a:prstGeom prst="rect">
            <a:avLst/>
          </a:prstGeom>
          <a:noFill/>
          <a:ln>
            <a:noFill/>
          </a:ln>
        </p:spPr>
        <p:txBody>
          <a:bodyPr spcFirstLastPara="1" wrap="square" lIns="0" tIns="0" rIns="0" bIns="0" anchor="b" anchorCtr="0">
            <a:spAutoFit/>
          </a:bodyPr>
          <a:lstStyle/>
          <a:p>
            <a:pPr marL="0" marR="0" lvl="0" indent="0" algn="l" rtl="0">
              <a:lnSpc>
                <a:spcPct val="90000"/>
              </a:lnSpc>
              <a:spcBef>
                <a:spcPts val="0"/>
              </a:spcBef>
              <a:spcAft>
                <a:spcPts val="0"/>
              </a:spcAft>
              <a:buClr>
                <a:srgbClr val="000000"/>
              </a:buClr>
              <a:buSzPts val="700"/>
              <a:buFont typeface="Arial"/>
              <a:buNone/>
            </a:pPr>
            <a:r>
              <a:rPr lang="en-US" sz="700" b="1" i="0" u="none" strike="noStrike" cap="none">
                <a:solidFill>
                  <a:schemeClr val="lt1"/>
                </a:solidFill>
                <a:latin typeface="Arial"/>
                <a:ea typeface="Arial"/>
                <a:cs typeface="Arial"/>
                <a:sym typeface="Arial"/>
              </a:rPr>
              <a:t>RESTRICTED DISTRIBUTION</a:t>
            </a:r>
            <a:endParaRPr sz="1400" b="0" i="0" u="none" strike="noStrike" cap="none">
              <a:solidFill>
                <a:srgbClr val="000000"/>
              </a:solidFill>
              <a:latin typeface="Arial"/>
              <a:ea typeface="Arial"/>
              <a:cs typeface="Arial"/>
              <a:sym typeface="Arial"/>
            </a:endParaRPr>
          </a:p>
        </p:txBody>
      </p:sp>
      <p:sp>
        <p:nvSpPr>
          <p:cNvPr id="149" name="Google Shape;149;p90"/>
          <p:cNvSpPr txBox="1"/>
          <p:nvPr/>
        </p:nvSpPr>
        <p:spPr>
          <a:xfrm>
            <a:off x="457200" y="6393216"/>
            <a:ext cx="7306056" cy="153888"/>
          </a:xfrm>
          <a:prstGeom prst="rect">
            <a:avLst/>
          </a:prstGeom>
          <a:noFill/>
          <a:ln>
            <a:noFill/>
          </a:ln>
        </p:spPr>
        <p:txBody>
          <a:bodyPr spcFirstLastPara="1" wrap="square" lIns="0" tIns="0" rIns="0" bIns="0" anchor="b" anchorCtr="0">
            <a:spAutoFit/>
          </a:bodyPr>
          <a:lstStyle/>
          <a:p>
            <a:pPr marL="228600" marR="0" lvl="0" indent="-228600" algn="l"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Arial"/>
                <a:ea typeface="Arial"/>
                <a:cs typeface="Arial"/>
                <a:sym typeface="Arial"/>
              </a:rPr>
              <a:t>‹#›</a:t>
            </a:fld>
            <a:r>
              <a:rPr lang="en-US" sz="700" b="0" i="0" u="none" strike="noStrike" cap="none">
                <a:solidFill>
                  <a:schemeClr val="lt1"/>
                </a:solidFill>
                <a:latin typeface="Arial"/>
                <a:ea typeface="Arial"/>
                <a:cs typeface="Arial"/>
                <a:sym typeface="Arial"/>
              </a:rPr>
              <a:t>	© 2023 Gartner, Inc. and/or its affiliates. All rights reserved.				</a:t>
            </a:r>
            <a:endParaRPr sz="1400" b="0" i="0" u="none" strike="noStrike" cap="none">
              <a:solidFill>
                <a:srgbClr val="000000"/>
              </a:solidFill>
              <a:latin typeface="Arial"/>
              <a:ea typeface="Arial"/>
              <a:cs typeface="Arial"/>
              <a:sym typeface="Arial"/>
            </a:endParaRPr>
          </a:p>
        </p:txBody>
      </p:sp>
      <p:pic>
        <p:nvPicPr>
          <p:cNvPr id="150" name="Google Shape;150;p90"/>
          <p:cNvPicPr preferRelativeResize="0"/>
          <p:nvPr/>
        </p:nvPicPr>
        <p:blipFill rotWithShape="1">
          <a:blip r:embed="rId3">
            <a:alphaModFix/>
          </a:blip>
          <a:srcRect/>
          <a:stretch/>
        </p:blipFill>
        <p:spPr>
          <a:xfrm>
            <a:off x="10453052" y="6242938"/>
            <a:ext cx="1280160" cy="29137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228">
          <p15:clr>
            <a:srgbClr val="5ACBF0"/>
          </p15:clr>
        </p15:guide>
        <p15:guide id="4" orient="horz" pos="537">
          <p15:clr>
            <a:srgbClr val="FDE53C"/>
          </p15:clr>
        </p15:guide>
        <p15:guide id="5" orient="horz" pos="848">
          <p15:clr>
            <a:srgbClr val="FDE53C"/>
          </p15:clr>
        </p15:guide>
        <p15:guide id="6" orient="horz" pos="960">
          <p15:clr>
            <a:srgbClr val="5ACBF0"/>
          </p15:clr>
        </p15:guide>
        <p15:guide id="7" orient="horz" pos="3773">
          <p15:clr>
            <a:srgbClr val="FBAE40"/>
          </p15:clr>
        </p15:guide>
        <p15:guide id="8" orient="horz" pos="4001">
          <p15:clr>
            <a:srgbClr val="5ACBF0"/>
          </p15:clr>
        </p15:guide>
        <p15:guide id="9" orient="horz" pos="4113">
          <p15:clr>
            <a:srgbClr val="5ACBF0"/>
          </p15:clr>
        </p15:guide>
        <p15:guide id="10" pos="288">
          <p15:clr>
            <a:srgbClr val="5ACBF0"/>
          </p15:clr>
        </p15:guide>
        <p15:guide id="11" pos="3756">
          <p15:clr>
            <a:srgbClr val="5ACBF0"/>
          </p15:clr>
        </p15:guide>
        <p15:guide id="12" pos="3927">
          <p15:clr>
            <a:srgbClr val="5ACBF0"/>
          </p15:clr>
        </p15:guide>
        <p15:guide id="13" pos="7394">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p>
            <a:pPr>
              <a:lnSpc>
                <a:spcPct val="90000"/>
              </a:lnSpc>
              <a:spcBef>
                <a:spcPts val="0"/>
              </a:spcBef>
              <a:spcAft>
                <a:spcPts val="1200"/>
              </a:spcAft>
            </a:pPr>
            <a:r>
              <a:rPr lang="en-US" sz="700" b="1">
                <a:solidFill>
                  <a:schemeClr val="tx1"/>
                </a:solidFill>
              </a:rPr>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2023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2093008339"/>
      </p:ext>
    </p:extLst>
  </p:cSld>
  <p:clrMap bg1="lt1" tx1="dk1" bg2="lt2" tx2="dk2" accent1="accent1" accent2="accent2" accent3="accent3" accent4="accent4" accent5="accent5" accent6="accent6" hlink="hlink" folHlink="folHlink"/>
  <p:sldLayoutIdLst>
    <p:sldLayoutId id="2147483949"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90000"/>
        </a:lnSpc>
        <a:spcBef>
          <a:spcPts val="1200"/>
        </a:spcBef>
        <a:spcAft>
          <a:spcPts val="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E8C67F7-37D2-45A4-BADE-FBB6FBFEA417}"/>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5" name="Object 4" hidden="1">
                        <a:extLst>
                          <a:ext uri="{FF2B5EF4-FFF2-40B4-BE49-F238E27FC236}">
                            <a16:creationId xmlns:a16="http://schemas.microsoft.com/office/drawing/2014/main" id="{4E8C67F7-37D2-45A4-BADE-FBB6FBFEA41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D84D5F0-E1F5-4882-BF88-5B42F1016789}"/>
              </a:ext>
            </a:extLst>
          </p:cNvPr>
          <p:cNvSpPr/>
          <p:nvPr userDrawn="1">
            <p:custDataLst>
              <p:tags r:id="rId4"/>
            </p:custDataLst>
          </p:nvPr>
        </p:nvSpPr>
        <p:spPr>
          <a:xfrm>
            <a:off x="0" y="0"/>
            <a:ext cx="158750" cy="158750"/>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latin typeface="Arial Black" panose="020B0A04020102020204" pitchFamily="34" charset="0"/>
              <a:ea typeface="+mj-ea"/>
              <a:cs typeface="+mj-cs"/>
              <a:sym typeface="Arial Black" panose="020B0A04020102020204" pitchFamily="34" charset="0"/>
            </a:endParaRPr>
          </a:p>
        </p:txBody>
      </p:sp>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Gartner Logo"/>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452994" y="6241458"/>
            <a:ext cx="1280218" cy="292850"/>
          </a:xfrm>
          <a:prstGeom prst="rect">
            <a:avLst/>
          </a:prstGeom>
        </p:spPr>
      </p:pic>
      <p:sp>
        <p:nvSpPr>
          <p:cNvPr id="10" name="TextBox 9"/>
          <p:cNvSpPr txBox="1"/>
          <p:nvPr userDrawn="1"/>
        </p:nvSpPr>
        <p:spPr>
          <a:xfrm>
            <a:off x="457201" y="6393120"/>
            <a:ext cx="7181849" cy="153888"/>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C8715055-8345-8347-8008-CD9D51621ED9}" type="slidenum">
              <a:rPr lang="en-US" sz="1000" smtClean="0">
                <a:solidFill>
                  <a:schemeClr val="tx1"/>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chemeClr val="tx1"/>
                </a:solidFill>
              </a:rPr>
              <a:t>	© 2023 Gartner, Inc. and/or its affiliates. All rights reserved.</a:t>
            </a:r>
          </a:p>
        </p:txBody>
      </p:sp>
    </p:spTree>
    <p:extLst>
      <p:ext uri="{BB962C8B-B14F-4D97-AF65-F5344CB8AC3E}">
        <p14:creationId xmlns:p14="http://schemas.microsoft.com/office/powerpoint/2010/main" val="1156253555"/>
      </p:ext>
    </p:extLst>
  </p:cSld>
  <p:clrMap bg1="lt1" tx1="dk1" bg2="lt2" tx2="dk2" accent1="accent1" accent2="accent2" accent3="accent3" accent4="accent4" accent5="accent5" accent6="accent6" hlink="hlink" folHlink="folHlink"/>
  <p:sldLayoutIdLst>
    <p:sldLayoutId id="2147484298" r:id="rId1"/>
  </p:sldLayoutIdLst>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288">
          <p15:clr>
            <a:srgbClr val="5ACBF0"/>
          </p15:clr>
        </p15:guide>
        <p15:guide id="3" orient="horz" pos="2160">
          <p15:clr>
            <a:srgbClr val="A4A3A4"/>
          </p15:clr>
        </p15:guide>
        <p15:guide id="4" orient="horz" pos="231">
          <p15:clr>
            <a:srgbClr val="5ACBF0"/>
          </p15:clr>
        </p15:guide>
        <p15:guide id="5" pos="7391">
          <p15:clr>
            <a:srgbClr val="5ACBF0"/>
          </p15:clr>
        </p15:guide>
        <p15:guide id="6" orient="horz" pos="3772">
          <p15:clr>
            <a:srgbClr val="FBAE40"/>
          </p15:clr>
        </p15:guide>
        <p15:guide id="7" orient="horz" pos="4110">
          <p15:clr>
            <a:srgbClr val="5ACBF0"/>
          </p15:clr>
        </p15:guide>
        <p15:guide id="8" orient="horz" pos="537">
          <p15:clr>
            <a:srgbClr val="FDE53C"/>
          </p15:clr>
        </p15:guide>
        <p15:guide id="9" orient="horz" pos="846">
          <p15:clr>
            <a:srgbClr val="FDE53C"/>
          </p15:clr>
        </p15:guide>
        <p15:guide id="10" orient="horz" pos="962">
          <p15:clr>
            <a:srgbClr val="5ACBF0"/>
          </p15:clr>
        </p15:guide>
        <p15:guide id="11" orient="horz" pos="4035">
          <p15:clr>
            <a:srgbClr val="5ACBF0"/>
          </p15:clr>
        </p15:guide>
        <p15:guide id="12" pos="3752">
          <p15:clr>
            <a:srgbClr val="5ACBF0"/>
          </p15:clr>
        </p15:guide>
        <p15:guide id="13" pos="3927">
          <p15:clr>
            <a:srgbClr val="5ACBF0"/>
          </p15:clr>
        </p15:guide>
        <p15:guide id="14" orient="horz" pos="3947">
          <p15:clr>
            <a:srgbClr val="5ACBF0"/>
          </p15:clr>
        </p15:guide>
        <p15:guide id="15" pos="2655">
          <p15:clr>
            <a:srgbClr val="A4A3A4"/>
          </p15:clr>
        </p15:guide>
        <p15:guide id="16" pos="502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1.xml"/><Relationship Id="rId1" Type="http://schemas.openxmlformats.org/officeDocument/2006/relationships/tags" Target="../tags/tag6.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220.xml"/><Relationship Id="rId6" Type="http://schemas.openxmlformats.org/officeDocument/2006/relationships/slide" Target="slide15.xml"/><Relationship Id="rId5" Type="http://schemas.openxmlformats.org/officeDocument/2006/relationships/slide" Target="slide11.xml"/><Relationship Id="rId10" Type="http://schemas.openxmlformats.org/officeDocument/2006/relationships/slide" Target="slide39.xml"/><Relationship Id="rId4" Type="http://schemas.openxmlformats.org/officeDocument/2006/relationships/slide" Target="slide6.xml"/><Relationship Id="rId9"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175.xml"/></Relationships>
</file>

<file path=ppt/slides/_rels/slide2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4.xml"/><Relationship Id="rId1" Type="http://schemas.openxmlformats.org/officeDocument/2006/relationships/slideLayout" Target="../slideLayouts/slideLayout175.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5.xml"/><Relationship Id="rId1" Type="http://schemas.openxmlformats.org/officeDocument/2006/relationships/slideLayout" Target="../slideLayouts/slideLayout175.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1.xml"/><Relationship Id="rId1" Type="http://schemas.openxmlformats.org/officeDocument/2006/relationships/tags" Target="../tags/tag7.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7.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1.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68"/>
          <p:cNvSpPr txBox="1">
            <a:spLocks noGrp="1"/>
          </p:cNvSpPr>
          <p:nvPr>
            <p:ph type="ctrTitle"/>
          </p:nvPr>
        </p:nvSpPr>
        <p:spPr>
          <a:xfrm>
            <a:off x="1982571" y="1779423"/>
            <a:ext cx="4544568" cy="199339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2"/>
              </a:buClr>
              <a:buSzPts val="3600"/>
              <a:buFont typeface="Arial Black"/>
              <a:buNone/>
            </a:pPr>
            <a:r>
              <a:rPr lang="en-US" dirty="0"/>
              <a:t>Insurance: </a:t>
            </a:r>
            <a:br>
              <a:rPr lang="en-US" dirty="0"/>
            </a:br>
            <a:r>
              <a:rPr lang="en-US" dirty="0"/>
              <a:t>2024 CIO Agenda Insights and Data</a:t>
            </a:r>
          </a:p>
        </p:txBody>
      </p:sp>
      <p:sp>
        <p:nvSpPr>
          <p:cNvPr id="1125" name="Google Shape;1125;p68"/>
          <p:cNvSpPr txBox="1">
            <a:spLocks noGrp="1"/>
          </p:cNvSpPr>
          <p:nvPr>
            <p:ph type="subTitle" idx="1"/>
          </p:nvPr>
        </p:nvSpPr>
        <p:spPr>
          <a:xfrm>
            <a:off x="1982571" y="4308463"/>
            <a:ext cx="4787854"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1800"/>
              <a:buFont typeface="Arial"/>
              <a:buNone/>
            </a:pPr>
            <a:r>
              <a:rPr lang="en-US" dirty="0"/>
              <a:t>Kimberly Harris-Ferrante</a:t>
            </a:r>
            <a:endParaRPr dirty="0"/>
          </a:p>
        </p:txBody>
      </p:sp>
    </p:spTree>
    <p:extLst>
      <p:ext uri="{BB962C8B-B14F-4D97-AF65-F5344CB8AC3E}">
        <p14:creationId xmlns:p14="http://schemas.microsoft.com/office/powerpoint/2010/main" val="12606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92AD-825E-4C6A-A13C-E6E650C149AD}"/>
              </a:ext>
            </a:extLst>
          </p:cNvPr>
          <p:cNvSpPr>
            <a:spLocks noGrp="1"/>
          </p:cNvSpPr>
          <p:nvPr>
            <p:ph type="title"/>
          </p:nvPr>
        </p:nvSpPr>
        <p:spPr>
          <a:xfrm>
            <a:off x="457199" y="361950"/>
            <a:ext cx="9274629" cy="451231"/>
          </a:xfrm>
        </p:spPr>
        <p:txBody>
          <a:bodyPr/>
          <a:lstStyle/>
          <a:p>
            <a:r>
              <a:rPr lang="en-US" b="1" dirty="0">
                <a:solidFill>
                  <a:srgbClr val="002856"/>
                </a:solidFill>
                <a:cs typeface="Arial"/>
              </a:rPr>
              <a:t>Defining CIO Digital Leadership Profiles</a:t>
            </a:r>
            <a:endParaRPr lang="en-US" dirty="0"/>
          </a:p>
        </p:txBody>
      </p:sp>
      <p:graphicFrame>
        <p:nvGraphicFramePr>
          <p:cNvPr id="3" name="Table 3">
            <a:extLst>
              <a:ext uri="{FF2B5EF4-FFF2-40B4-BE49-F238E27FC236}">
                <a16:creationId xmlns:a16="http://schemas.microsoft.com/office/drawing/2014/main" id="{DE97573C-50B9-43DB-8CFD-555B4F6B280D}"/>
              </a:ext>
            </a:extLst>
          </p:cNvPr>
          <p:cNvGraphicFramePr>
            <a:graphicFrameLocks noGrp="1"/>
          </p:cNvGraphicFramePr>
          <p:nvPr>
            <p:extLst>
              <p:ext uri="{D42A27DB-BD31-4B8C-83A1-F6EECF244321}">
                <p14:modId xmlns:p14="http://schemas.microsoft.com/office/powerpoint/2010/main" val="1118017363"/>
              </p:ext>
            </p:extLst>
          </p:nvPr>
        </p:nvGraphicFramePr>
        <p:xfrm>
          <a:off x="1985949" y="1334871"/>
          <a:ext cx="8824400" cy="4491117"/>
        </p:xfrm>
        <a:graphic>
          <a:graphicData uri="http://schemas.openxmlformats.org/drawingml/2006/table">
            <a:tbl>
              <a:tblPr bandRow="1">
                <a:tableStyleId>{6E25E649-3F16-4E02-A733-19D2CDBF48F0}</a:tableStyleId>
              </a:tblPr>
              <a:tblGrid>
                <a:gridCol w="1966400">
                  <a:extLst>
                    <a:ext uri="{9D8B030D-6E8A-4147-A177-3AD203B41FA5}">
                      <a16:colId xmlns:a16="http://schemas.microsoft.com/office/drawing/2014/main" val="2985515789"/>
                    </a:ext>
                  </a:extLst>
                </a:gridCol>
                <a:gridCol w="1371600">
                  <a:extLst>
                    <a:ext uri="{9D8B030D-6E8A-4147-A177-3AD203B41FA5}">
                      <a16:colId xmlns:a16="http://schemas.microsoft.com/office/drawing/2014/main" val="550433653"/>
                    </a:ext>
                  </a:extLst>
                </a:gridCol>
                <a:gridCol w="1371600">
                  <a:extLst>
                    <a:ext uri="{9D8B030D-6E8A-4147-A177-3AD203B41FA5}">
                      <a16:colId xmlns:a16="http://schemas.microsoft.com/office/drawing/2014/main" val="4172692357"/>
                    </a:ext>
                  </a:extLst>
                </a:gridCol>
                <a:gridCol w="1371600">
                  <a:extLst>
                    <a:ext uri="{9D8B030D-6E8A-4147-A177-3AD203B41FA5}">
                      <a16:colId xmlns:a16="http://schemas.microsoft.com/office/drawing/2014/main" val="3141013083"/>
                    </a:ext>
                  </a:extLst>
                </a:gridCol>
                <a:gridCol w="1371600">
                  <a:extLst>
                    <a:ext uri="{9D8B030D-6E8A-4147-A177-3AD203B41FA5}">
                      <a16:colId xmlns:a16="http://schemas.microsoft.com/office/drawing/2014/main" val="2494531491"/>
                    </a:ext>
                  </a:extLst>
                </a:gridCol>
                <a:gridCol w="1371600">
                  <a:extLst>
                    <a:ext uri="{9D8B030D-6E8A-4147-A177-3AD203B41FA5}">
                      <a16:colId xmlns:a16="http://schemas.microsoft.com/office/drawing/2014/main" val="3955793535"/>
                    </a:ext>
                  </a:extLst>
                </a:gridCol>
              </a:tblGrid>
              <a:tr h="924957">
                <a:tc>
                  <a:txBody>
                    <a:bodyPr/>
                    <a:lstStyle/>
                    <a:p>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1000" b="1" i="0" u="none" strike="noStrike">
                        <a:solidFill>
                          <a:srgbClr val="000000"/>
                        </a:solidFill>
                        <a:effectLst/>
                        <a:latin typeface="Arial"/>
                      </a:endParaRPr>
                    </a:p>
                  </a:txBody>
                  <a:tcPr marL="9524" marR="9524" marT="9524" marB="0" anchor="b">
                    <a:lnL w="0">
                      <a:noFill/>
                    </a:lnL>
                    <a:lnR w="0">
                      <a:noFill/>
                    </a:lnR>
                    <a:lnT w="0">
                      <a:noFill/>
                    </a:lnT>
                    <a:lnB w="12700">
                      <a:solidFill>
                        <a:schemeClr val="tx1"/>
                      </a:solidFill>
                    </a:lnB>
                    <a:lnTlToBr w="0">
                      <a:noFill/>
                    </a:lnTlToBr>
                    <a:lnBlToTr w="0">
                      <a:noFill/>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873560"/>
                  </a:ext>
                </a:extLst>
              </a:tr>
              <a:tr h="1371600">
                <a:tc>
                  <a:txBody>
                    <a:bodyPr/>
                    <a:lstStyle/>
                    <a:p>
                      <a:r>
                        <a:rPr lang="en-US" sz="1200" kern="1200">
                          <a:solidFill>
                            <a:schemeClr val="dk1"/>
                          </a:solidFill>
                          <a:effectLst/>
                          <a:latin typeface="+mn-lt"/>
                          <a:ea typeface="+mn-ea"/>
                          <a:cs typeface="+mn-cs"/>
                        </a:rPr>
                        <a:t>Which group should </a:t>
                      </a:r>
                      <a:r>
                        <a:rPr lang="en-US" sz="1200" b="1" kern="1200">
                          <a:solidFill>
                            <a:schemeClr val="dk1"/>
                          </a:solidFill>
                          <a:effectLst/>
                          <a:latin typeface="+mn-lt"/>
                          <a:ea typeface="+mn-ea"/>
                          <a:cs typeface="+mn-cs"/>
                        </a:rPr>
                        <a:t>build, develop or customize digital technologies for the business area </a:t>
                      </a:r>
                      <a:r>
                        <a:rPr lang="en-US" sz="1200" kern="1200">
                          <a:solidFill>
                            <a:schemeClr val="dk1"/>
                          </a:solidFill>
                          <a:effectLst/>
                          <a:latin typeface="+mn-lt"/>
                          <a:ea typeface="+mn-ea"/>
                          <a:cs typeface="+mn-cs"/>
                        </a:rPr>
                        <a:t>for digital initiatives that are specific to that business area?</a:t>
                      </a:r>
                      <a:endParaRPr lang="en-US" sz="1200"/>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algn="ctr" fontAlgn="t"/>
                      <a:r>
                        <a:rPr lang="en-US" sz="1000" b="1" i="0" u="none" strike="noStrike">
                          <a:solidFill>
                            <a:srgbClr val="000000"/>
                          </a:solidFill>
                          <a:effectLst/>
                          <a:latin typeface="Arial"/>
                        </a:rPr>
                        <a:t>Our IT department should do this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lvl="0" algn="ctr">
                        <a:buNone/>
                      </a:pPr>
                      <a:r>
                        <a:rPr lang="en-US" sz="1000" b="1" i="0" u="none" strike="noStrike" noProof="0">
                          <a:solidFill>
                            <a:srgbClr val="000000"/>
                          </a:solidFill>
                          <a:effectLst/>
                          <a:latin typeface="Arial"/>
                        </a:rPr>
                        <a:t>The business area should do this themselves</a:t>
                      </a:r>
                      <a:endParaRPr lang="en-US"/>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t"/>
                      <a:r>
                        <a:rPr lang="en-US" sz="1000" b="1" i="0" u="none" strike="noStrike">
                          <a:solidFill>
                            <a:srgbClr val="000000"/>
                          </a:solidFill>
                          <a:effectLst/>
                          <a:latin typeface="Arial"/>
                        </a:rPr>
                        <a:t>Our IT department should do most of this; the business area should contribute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EADF"/>
                    </a:solidFill>
                  </a:tcPr>
                </a:tc>
                <a:tc>
                  <a:txBody>
                    <a:bodyPr/>
                    <a:lstStyle/>
                    <a:p>
                      <a:pPr algn="ctr" fontAlgn="t"/>
                      <a:r>
                        <a:rPr lang="en-US" sz="1000" b="1" i="0" u="none" strike="noStrike">
                          <a:solidFill>
                            <a:srgbClr val="000000"/>
                          </a:solidFill>
                          <a:effectLst/>
                          <a:latin typeface="Arial"/>
                        </a:rPr>
                        <a:t>The business area should share this equally with our IT department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r>
                        <a:rPr lang="en-US" sz="1000" b="1" i="0" u="none" strike="noStrike">
                          <a:solidFill>
                            <a:srgbClr val="000000"/>
                          </a:solidFill>
                          <a:effectLst/>
                          <a:latin typeface="Arial"/>
                        </a:rPr>
                        <a:t>The business area should do most of this; IT should contribute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extLst>
                  <a:ext uri="{0D108BD9-81ED-4DB2-BD59-A6C34878D82A}">
                    <a16:rowId xmlns:a16="http://schemas.microsoft.com/office/drawing/2014/main" val="3759044358"/>
                  </a:ext>
                </a:extLst>
              </a:tr>
              <a:tr h="822960">
                <a:tc>
                  <a:txBody>
                    <a:bodyPr/>
                    <a:lstStyle/>
                    <a:p>
                      <a:endParaRPr lang="en-US" sz="12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endParaRPr lang="en-US" sz="1000" b="1" i="0" u="none" strike="noStrike">
                        <a:solidFill>
                          <a:srgbClr val="000000"/>
                        </a:solidFill>
                        <a:effectLst/>
                        <a:latin typeface="Arial"/>
                      </a:endParaRPr>
                    </a:p>
                  </a:txBody>
                  <a:tcPr marL="9524" marR="9524" marT="9524" marB="0" anchor="b">
                    <a:lnL w="0">
                      <a:noFill/>
                    </a:lnL>
                    <a:lnR w="0">
                      <a:noFill/>
                    </a:lnR>
                    <a:lnT w="12700">
                      <a:solidFill>
                        <a:schemeClr val="tx1"/>
                      </a:solidFill>
                    </a:lnT>
                    <a:lnB w="12700">
                      <a:solidFill>
                        <a:schemeClr val="tx1"/>
                      </a:solidFill>
                    </a:lnB>
                    <a:lnTlToBr w="0">
                      <a:noFill/>
                    </a:lnTlToBr>
                    <a:lnBlToTr w="0">
                      <a:noFill/>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endParaRPr lang="en-US" sz="1000" b="1" i="0" u="none" strike="noStrike">
                        <a:solidFill>
                          <a:srgbClr val="000000"/>
                        </a:solidFill>
                        <a:effectLst/>
                        <a:latin typeface="Arial" panose="020B060402020202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240061"/>
                  </a:ext>
                </a:extLst>
              </a:tr>
              <a:tr h="1371600">
                <a:tc>
                  <a:txBody>
                    <a:bodyPr/>
                    <a:lstStyle/>
                    <a:p>
                      <a:r>
                        <a:rPr lang="en-US" sz="1200" kern="1200">
                          <a:solidFill>
                            <a:schemeClr val="dk1"/>
                          </a:solidFill>
                          <a:effectLst/>
                          <a:latin typeface="+mn-lt"/>
                          <a:ea typeface="+mn-ea"/>
                          <a:cs typeface="+mn-cs"/>
                        </a:rPr>
                        <a:t>Please rate you and your IT leadership team(s)' ability to </a:t>
                      </a:r>
                      <a:r>
                        <a:rPr lang="en-US" sz="1200" b="1" kern="1200">
                          <a:solidFill>
                            <a:schemeClr val="dk1"/>
                          </a:solidFill>
                          <a:effectLst/>
                          <a:latin typeface="+mn-lt"/>
                          <a:ea typeface="+mn-ea"/>
                          <a:cs typeface="+mn-cs"/>
                        </a:rPr>
                        <a:t>share digital leadership responsibility with other </a:t>
                      </a:r>
                      <a:r>
                        <a:rPr lang="en-US" sz="1200" b="1" kern="1200" err="1">
                          <a:solidFill>
                            <a:schemeClr val="dk1"/>
                          </a:solidFill>
                          <a:effectLst/>
                          <a:latin typeface="+mn-lt"/>
                          <a:ea typeface="+mn-ea"/>
                          <a:cs typeface="+mn-cs"/>
                        </a:rPr>
                        <a:t>CxOs</a:t>
                      </a:r>
                      <a:r>
                        <a:rPr lang="en-US" sz="1200" b="1" kern="1200">
                          <a:solidFill>
                            <a:schemeClr val="dk1"/>
                          </a:solidFill>
                          <a:effectLst/>
                          <a:latin typeface="+mn-lt"/>
                          <a:ea typeface="+mn-ea"/>
                          <a:cs typeface="+mn-cs"/>
                        </a:rPr>
                        <a:t> and their teams.</a:t>
                      </a:r>
                      <a:endParaRPr lang="en-US" sz="1200" b="1"/>
                    </a:p>
                  </a:txBody>
                  <a:tcP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85000"/>
                      </a:schemeClr>
                    </a:solidFill>
                  </a:tcPr>
                </a:tc>
                <a:tc>
                  <a:txBody>
                    <a:bodyPr/>
                    <a:lstStyle/>
                    <a:p>
                      <a:pPr algn="ctr" fontAlgn="t"/>
                      <a:r>
                        <a:rPr lang="en-US" sz="1200" b="1" i="0" u="none" strike="noStrike">
                          <a:solidFill>
                            <a:srgbClr val="000000"/>
                          </a:solidFill>
                          <a:effectLst/>
                          <a:latin typeface="Arial"/>
                        </a:rPr>
                        <a:t>Novice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lvl="0" algn="ctr">
                        <a:lnSpc>
                          <a:spcPct val="100000"/>
                        </a:lnSpc>
                        <a:spcBef>
                          <a:spcPts val="0"/>
                        </a:spcBef>
                        <a:spcAft>
                          <a:spcPts val="0"/>
                        </a:spcAft>
                        <a:buNone/>
                      </a:pPr>
                      <a:r>
                        <a:rPr lang="en-US" sz="1200" b="1" i="0" u="none" strike="noStrike" noProof="0">
                          <a:solidFill>
                            <a:srgbClr val="000000"/>
                          </a:solidFill>
                          <a:effectLst/>
                          <a:latin typeface="Arial"/>
                        </a:rPr>
                        <a:t>Advanced </a:t>
                      </a:r>
                      <a:endParaRPr lang="en-US" sz="1200" b="0" i="0" u="none" strike="noStrike" noProof="0">
                        <a:solidFill>
                          <a:srgbClr val="000000"/>
                        </a:solidFill>
                        <a:effectLst/>
                        <a:latin typeface="Arial"/>
                      </a:endParaRPr>
                    </a:p>
                    <a:p>
                      <a:pPr lvl="0" algn="ctr">
                        <a:lnSpc>
                          <a:spcPct val="100000"/>
                        </a:lnSpc>
                        <a:spcBef>
                          <a:spcPts val="0"/>
                        </a:spcBef>
                        <a:spcAft>
                          <a:spcPts val="0"/>
                        </a:spcAft>
                        <a:buNone/>
                      </a:pPr>
                      <a:r>
                        <a:rPr lang="en-US" sz="1200" b="1" i="0" u="none" strike="noStrike" noProof="0">
                          <a:solidFill>
                            <a:srgbClr val="000000"/>
                          </a:solidFill>
                          <a:effectLst/>
                          <a:latin typeface="Arial"/>
                        </a:rPr>
                        <a:t>Beginner</a:t>
                      </a:r>
                      <a:endParaRPr lang="en-US" sz="1200" b="0" i="0" u="none" strike="noStrike" noProof="0">
                        <a:solidFill>
                          <a:srgbClr val="000000"/>
                        </a:solidFill>
                        <a:effectLst/>
                        <a:latin typeface="Arial"/>
                      </a:endParaRPr>
                    </a:p>
                    <a:p>
                      <a:pPr lvl="0" algn="ctr">
                        <a:buNone/>
                      </a:pPr>
                      <a:endParaRPr lang="en-US" sz="1200" b="1" i="0" u="none" strike="noStrike">
                        <a:solidFill>
                          <a:srgbClr val="000000"/>
                        </a:solidFill>
                        <a:effectLst/>
                        <a:latin typeface="Arial"/>
                      </a:endParaRP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t"/>
                      <a:endParaRPr lang="en-US" sz="1200" b="1" i="0" u="none" strike="noStrike">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endParaRPr lang="en-US" sz="12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tc>
                  <a:txBody>
                    <a:bodyPr/>
                    <a:lstStyle/>
                    <a:p>
                      <a:pPr algn="ctr" fontAlgn="t"/>
                      <a:endParaRPr lang="en-US" sz="1200" b="1" i="0" u="none" strike="noStrike">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6C4B0"/>
                    </a:solidFill>
                  </a:tcPr>
                </a:tc>
                <a:extLst>
                  <a:ext uri="{0D108BD9-81ED-4DB2-BD59-A6C34878D82A}">
                    <a16:rowId xmlns:a16="http://schemas.microsoft.com/office/drawing/2014/main" val="842013880"/>
                  </a:ext>
                </a:extLst>
              </a:tr>
            </a:tbl>
          </a:graphicData>
        </a:graphic>
      </p:graphicFrame>
      <p:sp>
        <p:nvSpPr>
          <p:cNvPr id="4" name="Arrow: Right 3">
            <a:extLst>
              <a:ext uri="{FF2B5EF4-FFF2-40B4-BE49-F238E27FC236}">
                <a16:creationId xmlns:a16="http://schemas.microsoft.com/office/drawing/2014/main" id="{62D0D611-8683-44F5-B066-62AFA5EC371F}"/>
              </a:ext>
            </a:extLst>
          </p:cNvPr>
          <p:cNvSpPr/>
          <p:nvPr/>
        </p:nvSpPr>
        <p:spPr>
          <a:xfrm>
            <a:off x="611561" y="2480274"/>
            <a:ext cx="1355835" cy="652486"/>
          </a:xfrm>
          <a:prstGeom prst="rightArrow">
            <a:avLst>
              <a:gd name="adj1" fmla="val 100000"/>
              <a:gd name="adj2" fmla="val 3342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Mindset</a:t>
            </a:r>
          </a:p>
        </p:txBody>
      </p:sp>
      <p:sp>
        <p:nvSpPr>
          <p:cNvPr id="5" name="Arrow: Right 4">
            <a:extLst>
              <a:ext uri="{FF2B5EF4-FFF2-40B4-BE49-F238E27FC236}">
                <a16:creationId xmlns:a16="http://schemas.microsoft.com/office/drawing/2014/main" id="{73D72348-78FF-470B-9088-58FEBD855073}"/>
              </a:ext>
            </a:extLst>
          </p:cNvPr>
          <p:cNvSpPr/>
          <p:nvPr/>
        </p:nvSpPr>
        <p:spPr>
          <a:xfrm>
            <a:off x="611560" y="4680994"/>
            <a:ext cx="1355835" cy="652486"/>
          </a:xfrm>
          <a:prstGeom prst="rightArrow">
            <a:avLst>
              <a:gd name="adj1" fmla="val 100000"/>
              <a:gd name="adj2" fmla="val 3342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Capability</a:t>
            </a:r>
          </a:p>
        </p:txBody>
      </p:sp>
      <p:sp>
        <p:nvSpPr>
          <p:cNvPr id="8" name="TextBox 7">
            <a:extLst>
              <a:ext uri="{FF2B5EF4-FFF2-40B4-BE49-F238E27FC236}">
                <a16:creationId xmlns:a16="http://schemas.microsoft.com/office/drawing/2014/main" id="{2A301A16-4C4F-40BF-9170-F17BC8ED913B}"/>
              </a:ext>
            </a:extLst>
          </p:cNvPr>
          <p:cNvSpPr txBox="1"/>
          <p:nvPr/>
        </p:nvSpPr>
        <p:spPr>
          <a:xfrm>
            <a:off x="611560" y="6007013"/>
            <a:ext cx="9214338" cy="323165"/>
          </a:xfrm>
          <a:prstGeom prst="rect">
            <a:avLst/>
          </a:prstGeom>
          <a:noFill/>
        </p:spPr>
        <p:txBody>
          <a:bodyPr wrap="square" lIns="0" tIns="91440" rIns="91440" bIns="9144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lumMod val="50000"/>
                    <a:lumOff val="50000"/>
                  </a:prstClr>
                </a:solidFill>
                <a:effectLst/>
                <a:uLnTx/>
                <a:uFillTx/>
                <a:latin typeface="Arial"/>
                <a:ea typeface="+mn-ea"/>
                <a:cs typeface="Arial" panose="020B0604020202020204" pitchFamily="34" charset="0"/>
              </a:rPr>
              <a:t>Source: 2024 Gartner CIO and Technology Executive Survey</a:t>
            </a:r>
          </a:p>
        </p:txBody>
      </p:sp>
      <p:sp>
        <p:nvSpPr>
          <p:cNvPr id="6" name="TextBox 5">
            <a:extLst>
              <a:ext uri="{FF2B5EF4-FFF2-40B4-BE49-F238E27FC236}">
                <a16:creationId xmlns:a16="http://schemas.microsoft.com/office/drawing/2014/main" id="{903B5431-1D5D-BF72-17E2-3A08E25F71A4}"/>
              </a:ext>
            </a:extLst>
          </p:cNvPr>
          <p:cNvSpPr txBox="1"/>
          <p:nvPr/>
        </p:nvSpPr>
        <p:spPr>
          <a:xfrm>
            <a:off x="1307130" y="907122"/>
            <a:ext cx="2360246" cy="338554"/>
          </a:xfrm>
          <a:prstGeom prst="rect">
            <a:avLst/>
          </a:prstGeom>
          <a:noFill/>
        </p:spPr>
        <p:txBody>
          <a:bodyPr wrap="square" lIns="0" rIns="0" rtlCol="0">
            <a:spAutoFit/>
          </a:bodyPr>
          <a:lstStyle/>
          <a:p>
            <a:pPr algn="l">
              <a:spcBef>
                <a:spcPts val="600"/>
              </a:spcBef>
            </a:pPr>
            <a:r>
              <a:rPr lang="en-US" sz="1600" dirty="0"/>
              <a:t>Franchiser</a:t>
            </a:r>
          </a:p>
        </p:txBody>
      </p:sp>
      <p:sp>
        <p:nvSpPr>
          <p:cNvPr id="7" name="Rectangle 6">
            <a:extLst>
              <a:ext uri="{FF2B5EF4-FFF2-40B4-BE49-F238E27FC236}">
                <a16:creationId xmlns:a16="http://schemas.microsoft.com/office/drawing/2014/main" id="{F8571447-923B-EEE2-13FA-F765A0BA1D8C}"/>
              </a:ext>
            </a:extLst>
          </p:cNvPr>
          <p:cNvSpPr/>
          <p:nvPr/>
        </p:nvSpPr>
        <p:spPr>
          <a:xfrm>
            <a:off x="611560" y="894459"/>
            <a:ext cx="617416" cy="367151"/>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Isosceles Triangle 9">
            <a:extLst>
              <a:ext uri="{FF2B5EF4-FFF2-40B4-BE49-F238E27FC236}">
                <a16:creationId xmlns:a16="http://schemas.microsoft.com/office/drawing/2014/main" id="{3CE2FF6E-2106-8A21-C233-1E27DF41E8BF}"/>
              </a:ext>
            </a:extLst>
          </p:cNvPr>
          <p:cNvSpPr/>
          <p:nvPr/>
        </p:nvSpPr>
        <p:spPr>
          <a:xfrm>
            <a:off x="8086734" y="4506169"/>
            <a:ext cx="1358704" cy="1301054"/>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Isosceles Triangle 11">
            <a:extLst>
              <a:ext uri="{FF2B5EF4-FFF2-40B4-BE49-F238E27FC236}">
                <a16:creationId xmlns:a16="http://schemas.microsoft.com/office/drawing/2014/main" id="{47D2130E-C43A-B517-F329-15B6864CAC34}"/>
              </a:ext>
            </a:extLst>
          </p:cNvPr>
          <p:cNvSpPr/>
          <p:nvPr/>
        </p:nvSpPr>
        <p:spPr>
          <a:xfrm>
            <a:off x="6707839" y="4503545"/>
            <a:ext cx="1358704" cy="1301054"/>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C3D82657-FE98-2CDF-6A95-3F911261E76E}"/>
              </a:ext>
            </a:extLst>
          </p:cNvPr>
          <p:cNvSpPr txBox="1"/>
          <p:nvPr/>
        </p:nvSpPr>
        <p:spPr>
          <a:xfrm>
            <a:off x="8366316" y="4946952"/>
            <a:ext cx="914400" cy="276999"/>
          </a:xfrm>
          <a:prstGeom prst="rect">
            <a:avLst/>
          </a:prstGeom>
          <a:noFill/>
        </p:spPr>
        <p:txBody>
          <a:bodyPr wrap="square" lIns="0" rIns="0" rtlCol="0">
            <a:spAutoFit/>
          </a:bodyPr>
          <a:lstStyle/>
          <a:p>
            <a:pPr algn="l">
              <a:spcBef>
                <a:spcPts val="600"/>
              </a:spcBef>
            </a:pPr>
            <a:r>
              <a:rPr lang="en-US" sz="1200" b="1" dirty="0"/>
              <a:t>Proficient</a:t>
            </a:r>
          </a:p>
        </p:txBody>
      </p:sp>
      <p:sp>
        <p:nvSpPr>
          <p:cNvPr id="14" name="Isosceles Triangle 13">
            <a:extLst>
              <a:ext uri="{FF2B5EF4-FFF2-40B4-BE49-F238E27FC236}">
                <a16:creationId xmlns:a16="http://schemas.microsoft.com/office/drawing/2014/main" id="{50FA32DC-027B-49C3-EC03-35BECE3F5CC3}"/>
              </a:ext>
            </a:extLst>
          </p:cNvPr>
          <p:cNvSpPr/>
          <p:nvPr/>
        </p:nvSpPr>
        <p:spPr>
          <a:xfrm>
            <a:off x="9448249" y="4487404"/>
            <a:ext cx="1358704" cy="1301054"/>
          </a:xfrm>
          <a:prstGeom prst="triangle">
            <a:avLst>
              <a:gd name="adj" fmla="val 575"/>
            </a:avLst>
          </a:prstGeom>
          <a:solidFill>
            <a:srgbClr val="95EA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28518C5F-4A0F-9FB3-0FBD-ACBF22B34CBA}"/>
              </a:ext>
            </a:extLst>
          </p:cNvPr>
          <p:cNvSpPr txBox="1"/>
          <p:nvPr/>
        </p:nvSpPr>
        <p:spPr>
          <a:xfrm>
            <a:off x="9825898" y="4946952"/>
            <a:ext cx="912596" cy="538609"/>
          </a:xfrm>
          <a:prstGeom prst="rect">
            <a:avLst/>
          </a:prstGeom>
          <a:noFill/>
        </p:spPr>
        <p:txBody>
          <a:bodyPr wrap="square" lIns="0" rIns="0" rtlCol="0">
            <a:spAutoFit/>
          </a:bodyPr>
          <a:lstStyle/>
          <a:p>
            <a:pPr>
              <a:spcBef>
                <a:spcPts val="600"/>
              </a:spcBef>
            </a:pPr>
            <a:r>
              <a:rPr lang="en-US" sz="1200" b="1" i="0" u="none" strike="noStrike" dirty="0">
                <a:solidFill>
                  <a:srgbClr val="000000"/>
                </a:solidFill>
                <a:effectLst/>
                <a:latin typeface="Arial" panose="020B0604020202020204" pitchFamily="34" charset="0"/>
              </a:rPr>
              <a:t>Expert</a:t>
            </a:r>
          </a:p>
          <a:p>
            <a:pPr algn="l">
              <a:spcBef>
                <a:spcPts val="600"/>
              </a:spcBef>
            </a:pPr>
            <a:endParaRPr lang="en-US" sz="1200" dirty="0"/>
          </a:p>
        </p:txBody>
      </p:sp>
      <p:sp>
        <p:nvSpPr>
          <p:cNvPr id="16" name="Rectangle 15">
            <a:extLst>
              <a:ext uri="{FF2B5EF4-FFF2-40B4-BE49-F238E27FC236}">
                <a16:creationId xmlns:a16="http://schemas.microsoft.com/office/drawing/2014/main" id="{056BD027-9591-EADA-94BB-A7FA0CD113F8}"/>
              </a:ext>
            </a:extLst>
          </p:cNvPr>
          <p:cNvSpPr/>
          <p:nvPr/>
        </p:nvSpPr>
        <p:spPr>
          <a:xfrm>
            <a:off x="611560" y="1336854"/>
            <a:ext cx="617416" cy="367151"/>
          </a:xfrm>
          <a:prstGeom prst="rect">
            <a:avLst/>
          </a:prstGeom>
          <a:solidFill>
            <a:srgbClr val="95EADF"/>
          </a:solidFill>
          <a:ln>
            <a:solidFill>
              <a:srgbClr val="95E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TextBox 16">
            <a:extLst>
              <a:ext uri="{FF2B5EF4-FFF2-40B4-BE49-F238E27FC236}">
                <a16:creationId xmlns:a16="http://schemas.microsoft.com/office/drawing/2014/main" id="{0325947F-152C-D807-71FE-166815C5FD20}"/>
              </a:ext>
            </a:extLst>
          </p:cNvPr>
          <p:cNvSpPr txBox="1"/>
          <p:nvPr/>
        </p:nvSpPr>
        <p:spPr>
          <a:xfrm>
            <a:off x="1307130" y="1351151"/>
            <a:ext cx="2360246" cy="338554"/>
          </a:xfrm>
          <a:prstGeom prst="rect">
            <a:avLst/>
          </a:prstGeom>
          <a:noFill/>
        </p:spPr>
        <p:txBody>
          <a:bodyPr wrap="square" lIns="0" rIns="0" rtlCol="0">
            <a:spAutoFit/>
          </a:bodyPr>
          <a:lstStyle/>
          <a:p>
            <a:pPr algn="l">
              <a:spcBef>
                <a:spcPts val="600"/>
              </a:spcBef>
            </a:pPr>
            <a:r>
              <a:rPr lang="en-US" sz="1600" dirty="0"/>
              <a:t>Explorer</a:t>
            </a:r>
          </a:p>
        </p:txBody>
      </p:sp>
      <p:sp>
        <p:nvSpPr>
          <p:cNvPr id="18" name="Rectangle 17">
            <a:extLst>
              <a:ext uri="{FF2B5EF4-FFF2-40B4-BE49-F238E27FC236}">
                <a16:creationId xmlns:a16="http://schemas.microsoft.com/office/drawing/2014/main" id="{BCD3E650-E319-E626-8E4A-277BD00074DC}"/>
              </a:ext>
            </a:extLst>
          </p:cNvPr>
          <p:cNvSpPr/>
          <p:nvPr/>
        </p:nvSpPr>
        <p:spPr>
          <a:xfrm>
            <a:off x="611560" y="1780883"/>
            <a:ext cx="617416" cy="367151"/>
          </a:xfrm>
          <a:prstGeom prst="rect">
            <a:avLst/>
          </a:prstGeom>
          <a:solidFill>
            <a:srgbClr val="91DCF8"/>
          </a:solidFill>
          <a:ln>
            <a:solidFill>
              <a:srgbClr val="95E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a:extLst>
              <a:ext uri="{FF2B5EF4-FFF2-40B4-BE49-F238E27FC236}">
                <a16:creationId xmlns:a16="http://schemas.microsoft.com/office/drawing/2014/main" id="{41B308FE-D747-528F-1385-AD07D75B77A8}"/>
              </a:ext>
            </a:extLst>
          </p:cNvPr>
          <p:cNvSpPr txBox="1"/>
          <p:nvPr/>
        </p:nvSpPr>
        <p:spPr>
          <a:xfrm>
            <a:off x="1307130" y="1795181"/>
            <a:ext cx="3486985" cy="338554"/>
          </a:xfrm>
          <a:prstGeom prst="rect">
            <a:avLst/>
          </a:prstGeom>
          <a:noFill/>
        </p:spPr>
        <p:txBody>
          <a:bodyPr wrap="square" lIns="0" rIns="0" rtlCol="0">
            <a:spAutoFit/>
          </a:bodyPr>
          <a:lstStyle/>
          <a:p>
            <a:pPr algn="l">
              <a:spcBef>
                <a:spcPts val="600"/>
              </a:spcBef>
            </a:pPr>
            <a:r>
              <a:rPr lang="en-US" sz="1600" dirty="0"/>
              <a:t>Operator</a:t>
            </a:r>
          </a:p>
        </p:txBody>
      </p:sp>
      <p:sp>
        <p:nvSpPr>
          <p:cNvPr id="11" name="TextBox 10">
            <a:extLst>
              <a:ext uri="{FF2B5EF4-FFF2-40B4-BE49-F238E27FC236}">
                <a16:creationId xmlns:a16="http://schemas.microsoft.com/office/drawing/2014/main" id="{0C324755-18CC-4D8B-21AF-ECC28C78ACB4}"/>
              </a:ext>
            </a:extLst>
          </p:cNvPr>
          <p:cNvSpPr txBox="1"/>
          <p:nvPr/>
        </p:nvSpPr>
        <p:spPr>
          <a:xfrm>
            <a:off x="6991787" y="4959839"/>
            <a:ext cx="914400" cy="276999"/>
          </a:xfrm>
          <a:prstGeom prst="rect">
            <a:avLst/>
          </a:prstGeom>
          <a:noFill/>
        </p:spPr>
        <p:txBody>
          <a:bodyPr wrap="square" lIns="0" rIns="0" rtlCol="0">
            <a:spAutoFit/>
          </a:bodyPr>
          <a:lstStyle/>
          <a:p>
            <a:pPr algn="l">
              <a:spcBef>
                <a:spcPts val="600"/>
              </a:spcBef>
            </a:pPr>
            <a:r>
              <a:rPr lang="en-US" sz="1200" b="1" dirty="0"/>
              <a:t>Competent</a:t>
            </a:r>
          </a:p>
        </p:txBody>
      </p:sp>
    </p:spTree>
    <p:custDataLst>
      <p:tags r:id="rId1"/>
    </p:custDataLst>
    <p:extLst>
      <p:ext uri="{BB962C8B-B14F-4D97-AF65-F5344CB8AC3E}">
        <p14:creationId xmlns:p14="http://schemas.microsoft.com/office/powerpoint/2010/main" val="306318164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 Rectangle 27">
            <a:extLst>
              <a:ext uri="{FF2B5EF4-FFF2-40B4-BE49-F238E27FC236}">
                <a16:creationId xmlns:a16="http://schemas.microsoft.com/office/drawing/2014/main" id="{39FF75B0-8927-CE1D-FDF9-7E8F4B406D36}"/>
              </a:ext>
            </a:extLst>
          </p:cNvPr>
          <p:cNvSpPr>
            <a:spLocks/>
          </p:cNvSpPr>
          <p:nvPr/>
        </p:nvSpPr>
        <p:spPr>
          <a:xfrm>
            <a:off x="1427481" y="810443"/>
            <a:ext cx="2971800"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sp>
        <p:nvSpPr>
          <p:cNvPr id="31" name="TextBox 30">
            <a:extLst>
              <a:ext uri="{FF2B5EF4-FFF2-40B4-BE49-F238E27FC236}">
                <a16:creationId xmlns:a16="http://schemas.microsoft.com/office/drawing/2014/main" id="{F99EB157-376B-1DB9-C071-A3B544EA97DA}"/>
              </a:ext>
            </a:extLst>
          </p:cNvPr>
          <p:cNvSpPr txBox="1"/>
          <p:nvPr/>
        </p:nvSpPr>
        <p:spPr>
          <a:xfrm>
            <a:off x="2355536" y="1587162"/>
            <a:ext cx="1115691" cy="369332"/>
          </a:xfrm>
          <a:prstGeom prst="rect">
            <a:avLst/>
          </a:prstGeom>
          <a:noFill/>
        </p:spPr>
        <p:txBody>
          <a:bodyPr wrap="none" lIns="0" rIns="0" rtlCol="0">
            <a:spAutoFit/>
          </a:bodyPr>
          <a:lstStyle/>
          <a:p>
            <a:pPr algn="ctr" defTabSz="406353">
              <a:spcBef>
                <a:spcPts val="200"/>
              </a:spcBef>
            </a:pPr>
            <a:r>
              <a:rPr lang="en-US" dirty="0">
                <a:solidFill>
                  <a:prstClr val="white"/>
                </a:solidFill>
                <a:latin typeface="Arial Black" panose="020B0A04020102020204" pitchFamily="34" charset="0"/>
              </a:rPr>
              <a:t>Operator</a:t>
            </a:r>
          </a:p>
        </p:txBody>
      </p:sp>
      <p:grpSp>
        <p:nvGrpSpPr>
          <p:cNvPr id="4" name="Group 3">
            <a:extLst>
              <a:ext uri="{FF2B5EF4-FFF2-40B4-BE49-F238E27FC236}">
                <a16:creationId xmlns:a16="http://schemas.microsoft.com/office/drawing/2014/main" id="{5430C8AA-A263-4EDE-B7A7-8022A6EEB4B0}"/>
              </a:ext>
            </a:extLst>
          </p:cNvPr>
          <p:cNvGrpSpPr/>
          <p:nvPr/>
        </p:nvGrpSpPr>
        <p:grpSpPr>
          <a:xfrm>
            <a:off x="2072537" y="945009"/>
            <a:ext cx="1681689" cy="462151"/>
            <a:chOff x="1534963" y="927755"/>
            <a:chExt cx="1681689" cy="462151"/>
          </a:xfrm>
        </p:grpSpPr>
        <p:sp>
          <p:nvSpPr>
            <p:cNvPr id="36" name="TextBox 35">
              <a:extLst>
                <a:ext uri="{FF2B5EF4-FFF2-40B4-BE49-F238E27FC236}">
                  <a16:creationId xmlns:a16="http://schemas.microsoft.com/office/drawing/2014/main" id="{7A2CEC07-208F-4A9F-8185-4E964D1247E7}"/>
                </a:ext>
              </a:extLst>
            </p:cNvPr>
            <p:cNvSpPr txBox="1"/>
            <p:nvPr/>
          </p:nvSpPr>
          <p:spPr>
            <a:xfrm>
              <a:off x="2217980" y="1056270"/>
              <a:ext cx="998672" cy="205121"/>
            </a:xfrm>
            <a:prstGeom prst="rect">
              <a:avLst/>
            </a:prstGeom>
            <a:noFill/>
          </p:spPr>
          <p:txBody>
            <a:bodyPr wrap="none" lIns="0" tIns="0" rIns="0" bIns="0">
              <a:spAutoFit/>
            </a:bodyPr>
            <a:lstStyle/>
            <a:p>
              <a:pPr defTabSz="406353">
                <a:spcAft>
                  <a:spcPts val="400"/>
                </a:spcAft>
              </a:pPr>
              <a:r>
                <a:rPr lang="en-US" sz="1333" b="1" dirty="0">
                  <a:solidFill>
                    <a:prstClr val="white"/>
                  </a:solidFill>
                  <a:latin typeface="Arial"/>
                </a:rPr>
                <a:t>55% of CIOs</a:t>
              </a:r>
              <a:endParaRPr lang="en-US" sz="1333" dirty="0">
                <a:solidFill>
                  <a:prstClr val="white"/>
                </a:solidFill>
                <a:latin typeface="Arial"/>
              </a:endParaRPr>
            </a:p>
          </p:txBody>
        </p:sp>
        <p:pic>
          <p:nvPicPr>
            <p:cNvPr id="38" name="Graphic 37">
              <a:extLst>
                <a:ext uri="{FF2B5EF4-FFF2-40B4-BE49-F238E27FC236}">
                  <a16:creationId xmlns:a16="http://schemas.microsoft.com/office/drawing/2014/main" id="{5EEB725B-DEFF-4E40-82DB-3643BC4B71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4963" y="927755"/>
              <a:ext cx="594195" cy="462151"/>
            </a:xfrm>
            <a:prstGeom prst="rect">
              <a:avLst/>
            </a:prstGeom>
          </p:spPr>
        </p:pic>
      </p:grpSp>
      <p:sp>
        <p:nvSpPr>
          <p:cNvPr id="30" name="!! Rectangle 71">
            <a:extLst>
              <a:ext uri="{FF2B5EF4-FFF2-40B4-BE49-F238E27FC236}">
                <a16:creationId xmlns:a16="http://schemas.microsoft.com/office/drawing/2014/main" id="{62AA7BE1-92E9-B440-8464-5F0FF1AAE201}"/>
              </a:ext>
            </a:extLst>
          </p:cNvPr>
          <p:cNvSpPr>
            <a:spLocks/>
          </p:cNvSpPr>
          <p:nvPr/>
        </p:nvSpPr>
        <p:spPr>
          <a:xfrm>
            <a:off x="7565571" y="810443"/>
            <a:ext cx="2971800"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grpSp>
        <p:nvGrpSpPr>
          <p:cNvPr id="11" name="Group 10">
            <a:extLst>
              <a:ext uri="{FF2B5EF4-FFF2-40B4-BE49-F238E27FC236}">
                <a16:creationId xmlns:a16="http://schemas.microsoft.com/office/drawing/2014/main" id="{34FEF388-0981-6357-4F6A-6F67D8EDA176}"/>
              </a:ext>
            </a:extLst>
          </p:cNvPr>
          <p:cNvGrpSpPr/>
          <p:nvPr/>
        </p:nvGrpSpPr>
        <p:grpSpPr>
          <a:xfrm>
            <a:off x="8160403" y="945009"/>
            <a:ext cx="1782136" cy="462151"/>
            <a:chOff x="7754842" y="962262"/>
            <a:chExt cx="1782136" cy="462151"/>
          </a:xfrm>
        </p:grpSpPr>
        <p:sp>
          <p:nvSpPr>
            <p:cNvPr id="24" name="TextBox 23">
              <a:extLst>
                <a:ext uri="{FF2B5EF4-FFF2-40B4-BE49-F238E27FC236}">
                  <a16:creationId xmlns:a16="http://schemas.microsoft.com/office/drawing/2014/main" id="{D6FD7C44-887C-2C4E-3A31-660A436AC65B}"/>
                </a:ext>
              </a:extLst>
            </p:cNvPr>
            <p:cNvSpPr txBox="1"/>
            <p:nvPr/>
          </p:nvSpPr>
          <p:spPr>
            <a:xfrm>
              <a:off x="8538307" y="1090777"/>
              <a:ext cx="998671" cy="205121"/>
            </a:xfrm>
            <a:prstGeom prst="rect">
              <a:avLst/>
            </a:prstGeom>
            <a:noFill/>
          </p:spPr>
          <p:txBody>
            <a:bodyPr wrap="none" lIns="0" tIns="0" rIns="0" bIns="0">
              <a:spAutoFit/>
            </a:bodyPr>
            <a:lstStyle/>
            <a:p>
              <a:pPr defTabSz="406353">
                <a:spcAft>
                  <a:spcPts val="400"/>
                </a:spcAft>
              </a:pPr>
              <a:r>
                <a:rPr lang="en-US" sz="1333" b="1" dirty="0">
                  <a:solidFill>
                    <a:prstClr val="white"/>
                  </a:solidFill>
                  <a:latin typeface="Arial"/>
                </a:rPr>
                <a:t>12% of CIOs</a:t>
              </a:r>
              <a:endParaRPr lang="en-US" sz="1333" dirty="0">
                <a:solidFill>
                  <a:prstClr val="white"/>
                </a:solidFill>
                <a:latin typeface="Arial"/>
              </a:endParaRPr>
            </a:p>
          </p:txBody>
        </p:sp>
        <p:pic>
          <p:nvPicPr>
            <p:cNvPr id="25" name="Graphic 24">
              <a:extLst>
                <a:ext uri="{FF2B5EF4-FFF2-40B4-BE49-F238E27FC236}">
                  <a16:creationId xmlns:a16="http://schemas.microsoft.com/office/drawing/2014/main" id="{1899066C-AA9C-D6BE-650F-20DA1B30BF0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54842" y="962262"/>
              <a:ext cx="594194" cy="462151"/>
            </a:xfrm>
            <a:prstGeom prst="rect">
              <a:avLst/>
            </a:prstGeom>
          </p:spPr>
        </p:pic>
      </p:grpSp>
      <p:sp>
        <p:nvSpPr>
          <p:cNvPr id="32" name="TextBox 31">
            <a:extLst>
              <a:ext uri="{FF2B5EF4-FFF2-40B4-BE49-F238E27FC236}">
                <a16:creationId xmlns:a16="http://schemas.microsoft.com/office/drawing/2014/main" id="{62FD2D9B-427F-4140-0531-7DE60AEF9DDC}"/>
              </a:ext>
            </a:extLst>
          </p:cNvPr>
          <p:cNvSpPr txBox="1"/>
          <p:nvPr/>
        </p:nvSpPr>
        <p:spPr>
          <a:xfrm>
            <a:off x="8382153" y="1587162"/>
            <a:ext cx="1338636" cy="369332"/>
          </a:xfrm>
          <a:prstGeom prst="rect">
            <a:avLst/>
          </a:prstGeom>
          <a:noFill/>
        </p:spPr>
        <p:txBody>
          <a:bodyPr wrap="none" lIns="0" rIns="0" rtlCol="0">
            <a:spAutoFit/>
          </a:bodyPr>
          <a:lstStyle/>
          <a:p>
            <a:pPr algn="ctr" defTabSz="406353">
              <a:spcBef>
                <a:spcPts val="200"/>
              </a:spcBef>
            </a:pPr>
            <a:r>
              <a:rPr lang="en-US" dirty="0">
                <a:solidFill>
                  <a:prstClr val="white"/>
                </a:solidFill>
                <a:latin typeface="Arial Black" panose="020B0A04020102020204" pitchFamily="34" charset="0"/>
              </a:rPr>
              <a:t>Franchiser</a:t>
            </a:r>
          </a:p>
        </p:txBody>
      </p:sp>
      <p:sp>
        <p:nvSpPr>
          <p:cNvPr id="2" name="TextBox 1">
            <a:extLst>
              <a:ext uri="{FF2B5EF4-FFF2-40B4-BE49-F238E27FC236}">
                <a16:creationId xmlns:a16="http://schemas.microsoft.com/office/drawing/2014/main" id="{05C5A7C2-C96F-1E11-6DDC-7D36028AC319}"/>
              </a:ext>
            </a:extLst>
          </p:cNvPr>
          <p:cNvSpPr txBox="1"/>
          <p:nvPr/>
        </p:nvSpPr>
        <p:spPr>
          <a:xfrm>
            <a:off x="1427481" y="2924583"/>
            <a:ext cx="3071446" cy="266740"/>
          </a:xfrm>
          <a:prstGeom prst="rect">
            <a:avLst/>
          </a:prstGeom>
        </p:spPr>
        <p:txBody>
          <a:bodyPr lIns="0" tIns="0" rIns="0" bIns="0" anchor="b" anchorCtr="0">
            <a:noAutofit/>
          </a:bodyPr>
          <a:lstStyle>
            <a:defPPr>
              <a:defRPr lang="en-US"/>
            </a:defPPr>
            <a:lvl1pPr defTabSz="1219059">
              <a:buSzPct val="100000"/>
              <a:defRPr sz="2000">
                <a:solidFill>
                  <a:srgbClr val="BDBDBD"/>
                </a:solidFill>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defTabSz="406312"/>
            <a:r>
              <a:rPr lang="en-US" sz="800" dirty="0">
                <a:solidFill>
                  <a:schemeClr val="tx1"/>
                </a:solidFill>
                <a:latin typeface="Arial"/>
              </a:rPr>
              <a:t>n = 2,457 CIOs and technology executives answering</a:t>
            </a:r>
          </a:p>
          <a:p>
            <a:pPr defTabSz="406312"/>
            <a:r>
              <a:rPr lang="en-US" sz="800" dirty="0">
                <a:solidFill>
                  <a:schemeClr val="tx1"/>
                </a:solidFill>
                <a:latin typeface="Arial"/>
              </a:rPr>
              <a:t>Source: 2024 Gartner CIO and Technology Executive Survey</a:t>
            </a:r>
          </a:p>
        </p:txBody>
      </p:sp>
      <p:sp>
        <p:nvSpPr>
          <p:cNvPr id="8" name="!! Rectangle 71">
            <a:extLst>
              <a:ext uri="{FF2B5EF4-FFF2-40B4-BE49-F238E27FC236}">
                <a16:creationId xmlns:a16="http://schemas.microsoft.com/office/drawing/2014/main" id="{59A5FC7B-8466-88E3-034D-A648745E118B}"/>
              </a:ext>
            </a:extLst>
          </p:cNvPr>
          <p:cNvSpPr>
            <a:spLocks/>
          </p:cNvSpPr>
          <p:nvPr/>
        </p:nvSpPr>
        <p:spPr>
          <a:xfrm>
            <a:off x="4496526" y="810443"/>
            <a:ext cx="2971800" cy="2011680"/>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sp>
        <p:nvSpPr>
          <p:cNvPr id="16" name="TextBox 15">
            <a:extLst>
              <a:ext uri="{FF2B5EF4-FFF2-40B4-BE49-F238E27FC236}">
                <a16:creationId xmlns:a16="http://schemas.microsoft.com/office/drawing/2014/main" id="{CB14ECE1-39B1-6863-ED43-7FCB6EA53E98}"/>
              </a:ext>
            </a:extLst>
          </p:cNvPr>
          <p:cNvSpPr txBox="1"/>
          <p:nvPr/>
        </p:nvSpPr>
        <p:spPr>
          <a:xfrm>
            <a:off x="5448369" y="1587162"/>
            <a:ext cx="1068114" cy="369332"/>
          </a:xfrm>
          <a:prstGeom prst="rect">
            <a:avLst/>
          </a:prstGeom>
          <a:noFill/>
        </p:spPr>
        <p:txBody>
          <a:bodyPr wrap="none" lIns="0" rIns="0" rtlCol="0">
            <a:spAutoFit/>
          </a:bodyPr>
          <a:lstStyle/>
          <a:p>
            <a:pPr algn="ctr" defTabSz="406353">
              <a:spcBef>
                <a:spcPts val="200"/>
              </a:spcBef>
            </a:pPr>
            <a:r>
              <a:rPr lang="en-US" dirty="0">
                <a:solidFill>
                  <a:prstClr val="white"/>
                </a:solidFill>
                <a:latin typeface="Arial Black" panose="020B0A04020102020204" pitchFamily="34" charset="0"/>
              </a:rPr>
              <a:t>Explorer</a:t>
            </a:r>
          </a:p>
        </p:txBody>
      </p:sp>
      <p:grpSp>
        <p:nvGrpSpPr>
          <p:cNvPr id="7" name="Group 6">
            <a:extLst>
              <a:ext uri="{FF2B5EF4-FFF2-40B4-BE49-F238E27FC236}">
                <a16:creationId xmlns:a16="http://schemas.microsoft.com/office/drawing/2014/main" id="{41D8C39A-7CA3-CAE4-5856-A87724D57F84}"/>
              </a:ext>
            </a:extLst>
          </p:cNvPr>
          <p:cNvGrpSpPr/>
          <p:nvPr/>
        </p:nvGrpSpPr>
        <p:grpSpPr>
          <a:xfrm>
            <a:off x="5133199" y="945009"/>
            <a:ext cx="1698454" cy="462151"/>
            <a:chOff x="4967749" y="927756"/>
            <a:chExt cx="1698454" cy="462151"/>
          </a:xfrm>
        </p:grpSpPr>
        <p:sp>
          <p:nvSpPr>
            <p:cNvPr id="17" name="TextBox 16">
              <a:extLst>
                <a:ext uri="{FF2B5EF4-FFF2-40B4-BE49-F238E27FC236}">
                  <a16:creationId xmlns:a16="http://schemas.microsoft.com/office/drawing/2014/main" id="{9E85255A-D74A-388C-D74D-492D7A0D5439}"/>
                </a:ext>
              </a:extLst>
            </p:cNvPr>
            <p:cNvSpPr txBox="1"/>
            <p:nvPr/>
          </p:nvSpPr>
          <p:spPr>
            <a:xfrm>
              <a:off x="5667532" y="1067498"/>
              <a:ext cx="998671" cy="205121"/>
            </a:xfrm>
            <a:prstGeom prst="rect">
              <a:avLst/>
            </a:prstGeom>
            <a:noFill/>
          </p:spPr>
          <p:txBody>
            <a:bodyPr wrap="none" lIns="0" tIns="0" rIns="0" bIns="0">
              <a:spAutoFit/>
            </a:bodyPr>
            <a:lstStyle/>
            <a:p>
              <a:pPr defTabSz="406353">
                <a:spcAft>
                  <a:spcPts val="400"/>
                </a:spcAft>
              </a:pPr>
              <a:r>
                <a:rPr lang="en-US" sz="1333" b="1" dirty="0">
                  <a:solidFill>
                    <a:prstClr val="white"/>
                  </a:solidFill>
                  <a:latin typeface="Arial"/>
                </a:rPr>
                <a:t>33% of CIOs</a:t>
              </a:r>
              <a:endParaRPr lang="en-US" sz="1333" dirty="0">
                <a:solidFill>
                  <a:prstClr val="white"/>
                </a:solidFill>
                <a:latin typeface="Arial"/>
              </a:endParaRPr>
            </a:p>
          </p:txBody>
        </p:sp>
        <p:pic>
          <p:nvPicPr>
            <p:cNvPr id="18" name="Graphic 17">
              <a:extLst>
                <a:ext uri="{FF2B5EF4-FFF2-40B4-BE49-F238E27FC236}">
                  <a16:creationId xmlns:a16="http://schemas.microsoft.com/office/drawing/2014/main" id="{5F5D86BE-01A0-5A91-F36B-4757A314AAB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967749" y="927756"/>
              <a:ext cx="594194" cy="462151"/>
            </a:xfrm>
            <a:prstGeom prst="rect">
              <a:avLst/>
            </a:prstGeom>
          </p:spPr>
        </p:pic>
      </p:grpSp>
      <p:sp>
        <p:nvSpPr>
          <p:cNvPr id="5" name="TextBox 4">
            <a:extLst>
              <a:ext uri="{FF2B5EF4-FFF2-40B4-BE49-F238E27FC236}">
                <a16:creationId xmlns:a16="http://schemas.microsoft.com/office/drawing/2014/main" id="{17B4A14B-E1B3-8FAA-5F06-4EB8C58CD16B}"/>
              </a:ext>
            </a:extLst>
          </p:cNvPr>
          <p:cNvSpPr txBox="1"/>
          <p:nvPr/>
        </p:nvSpPr>
        <p:spPr>
          <a:xfrm>
            <a:off x="2344219" y="1997199"/>
            <a:ext cx="1138325" cy="717953"/>
          </a:xfrm>
          <a:prstGeom prst="rect">
            <a:avLst/>
          </a:prstGeom>
          <a:noFill/>
        </p:spPr>
        <p:txBody>
          <a:bodyPr wrap="none" lIns="0" tIns="0" rIns="0" bIns="0">
            <a:spAutoFit/>
          </a:bodyPr>
          <a:lstStyle/>
          <a:p>
            <a:pPr algn="ctr" defTabSz="406353">
              <a:spcAft>
                <a:spcPts val="400"/>
              </a:spcAft>
            </a:pPr>
            <a:r>
              <a:rPr lang="en-US" sz="1333" dirty="0">
                <a:solidFill>
                  <a:prstClr val="white"/>
                </a:solidFill>
                <a:latin typeface="Arial"/>
              </a:rPr>
              <a:t>IT Delivers</a:t>
            </a:r>
          </a:p>
          <a:p>
            <a:pPr algn="ctr" defTabSz="406353">
              <a:spcAft>
                <a:spcPts val="400"/>
              </a:spcAft>
            </a:pPr>
            <a:r>
              <a:rPr lang="en-US" sz="1333" dirty="0">
                <a:solidFill>
                  <a:prstClr val="white"/>
                </a:solidFill>
                <a:latin typeface="Arial"/>
              </a:rPr>
              <a:t>Business Area </a:t>
            </a:r>
          </a:p>
          <a:p>
            <a:pPr algn="ctr" defTabSz="406353">
              <a:spcAft>
                <a:spcPts val="400"/>
              </a:spcAft>
            </a:pPr>
            <a:r>
              <a:rPr lang="en-US" sz="1333" dirty="0">
                <a:solidFill>
                  <a:prstClr val="white"/>
                </a:solidFill>
                <a:latin typeface="Arial"/>
              </a:rPr>
              <a:t>Sponsors</a:t>
            </a:r>
          </a:p>
        </p:txBody>
      </p:sp>
      <p:sp>
        <p:nvSpPr>
          <p:cNvPr id="9" name="TextBox 8">
            <a:extLst>
              <a:ext uri="{FF2B5EF4-FFF2-40B4-BE49-F238E27FC236}">
                <a16:creationId xmlns:a16="http://schemas.microsoft.com/office/drawing/2014/main" id="{E462200F-103F-989C-5060-7480EA579D1E}"/>
              </a:ext>
            </a:extLst>
          </p:cNvPr>
          <p:cNvSpPr txBox="1"/>
          <p:nvPr/>
        </p:nvSpPr>
        <p:spPr>
          <a:xfrm>
            <a:off x="5413264" y="1997199"/>
            <a:ext cx="1138325" cy="717953"/>
          </a:xfrm>
          <a:prstGeom prst="rect">
            <a:avLst/>
          </a:prstGeom>
          <a:noFill/>
        </p:spPr>
        <p:txBody>
          <a:bodyPr wrap="none" lIns="0" tIns="0" rIns="0" bIns="0">
            <a:spAutoFit/>
          </a:bodyPr>
          <a:lstStyle/>
          <a:p>
            <a:pPr algn="ctr" defTabSz="406353">
              <a:spcAft>
                <a:spcPts val="400"/>
              </a:spcAft>
            </a:pPr>
            <a:r>
              <a:rPr lang="en-US" sz="1333" dirty="0">
                <a:solidFill>
                  <a:prstClr val="white"/>
                </a:solidFill>
                <a:latin typeface="Arial"/>
              </a:rPr>
              <a:t>IT Delivers </a:t>
            </a:r>
          </a:p>
          <a:p>
            <a:pPr algn="ctr" defTabSz="406353">
              <a:spcAft>
                <a:spcPts val="400"/>
              </a:spcAft>
            </a:pPr>
            <a:r>
              <a:rPr lang="en-US" sz="1333" dirty="0">
                <a:solidFill>
                  <a:prstClr val="white"/>
                </a:solidFill>
                <a:latin typeface="Arial"/>
              </a:rPr>
              <a:t>Business Area </a:t>
            </a:r>
          </a:p>
          <a:p>
            <a:pPr algn="ctr" defTabSz="406353">
              <a:spcAft>
                <a:spcPts val="400"/>
              </a:spcAft>
            </a:pPr>
            <a:r>
              <a:rPr lang="en-US" sz="1333" dirty="0">
                <a:solidFill>
                  <a:prstClr val="white"/>
                </a:solidFill>
                <a:latin typeface="Arial"/>
              </a:rPr>
              <a:t>Collaborates</a:t>
            </a:r>
          </a:p>
        </p:txBody>
      </p:sp>
      <p:sp>
        <p:nvSpPr>
          <p:cNvPr id="10" name="TextBox 9">
            <a:extLst>
              <a:ext uri="{FF2B5EF4-FFF2-40B4-BE49-F238E27FC236}">
                <a16:creationId xmlns:a16="http://schemas.microsoft.com/office/drawing/2014/main" id="{9DB6FA6C-88B0-273E-123D-B52A95102098}"/>
              </a:ext>
            </a:extLst>
          </p:cNvPr>
          <p:cNvSpPr txBox="1"/>
          <p:nvPr/>
        </p:nvSpPr>
        <p:spPr>
          <a:xfrm>
            <a:off x="8217749" y="1997199"/>
            <a:ext cx="1667444" cy="461537"/>
          </a:xfrm>
          <a:prstGeom prst="rect">
            <a:avLst/>
          </a:prstGeom>
          <a:noFill/>
        </p:spPr>
        <p:txBody>
          <a:bodyPr wrap="none" lIns="0" tIns="0" rIns="0" bIns="0">
            <a:spAutoFit/>
          </a:bodyPr>
          <a:lstStyle/>
          <a:p>
            <a:pPr algn="ctr" defTabSz="406353">
              <a:spcAft>
                <a:spcPts val="400"/>
              </a:spcAft>
            </a:pPr>
            <a:r>
              <a:rPr lang="en-US" sz="1333" dirty="0">
                <a:solidFill>
                  <a:prstClr val="white"/>
                </a:solidFill>
                <a:latin typeface="Arial"/>
              </a:rPr>
              <a:t>IT and Business Area </a:t>
            </a:r>
          </a:p>
          <a:p>
            <a:pPr algn="ctr" defTabSz="406353">
              <a:spcAft>
                <a:spcPts val="400"/>
              </a:spcAft>
            </a:pPr>
            <a:r>
              <a:rPr lang="en-US" sz="1333" dirty="0">
                <a:solidFill>
                  <a:prstClr val="white"/>
                </a:solidFill>
                <a:latin typeface="Arial"/>
              </a:rPr>
              <a:t>Co-Own</a:t>
            </a:r>
          </a:p>
        </p:txBody>
      </p:sp>
      <p:sp>
        <p:nvSpPr>
          <p:cNvPr id="12" name="Rectangle 11">
            <a:extLst>
              <a:ext uri="{FF2B5EF4-FFF2-40B4-BE49-F238E27FC236}">
                <a16:creationId xmlns:a16="http://schemas.microsoft.com/office/drawing/2014/main" id="{7347E759-BE70-AEFE-2461-658B4167D67F}"/>
              </a:ext>
            </a:extLst>
          </p:cNvPr>
          <p:cNvSpPr/>
          <p:nvPr/>
        </p:nvSpPr>
        <p:spPr>
          <a:xfrm>
            <a:off x="1460504" y="3437764"/>
            <a:ext cx="9144001" cy="300351"/>
          </a:xfrm>
          <a:prstGeom prst="rect">
            <a:avLst/>
          </a:prstGeom>
          <a:solidFill>
            <a:srgbClr val="FF540A"/>
          </a:solidFill>
          <a:ln w="50800">
            <a:solidFill>
              <a:srgbClr val="FF540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r>
              <a:rPr lang="en-US" sz="1333" b="1" dirty="0">
                <a:solidFill>
                  <a:srgbClr val="002856"/>
                </a:solidFill>
                <a:latin typeface="Arial"/>
              </a:rPr>
              <a:t>Digital Initiatives Enterprise-wide That Meet or Exceed Outcome Targets*</a:t>
            </a:r>
          </a:p>
        </p:txBody>
      </p:sp>
      <p:sp>
        <p:nvSpPr>
          <p:cNvPr id="14" name="!! Rectangle 27">
            <a:extLst>
              <a:ext uri="{FF2B5EF4-FFF2-40B4-BE49-F238E27FC236}">
                <a16:creationId xmlns:a16="http://schemas.microsoft.com/office/drawing/2014/main" id="{FFB631BC-A9BE-4BF8-2C25-8D9BBD5A86D2}"/>
              </a:ext>
            </a:extLst>
          </p:cNvPr>
          <p:cNvSpPr>
            <a:spLocks/>
          </p:cNvSpPr>
          <p:nvPr/>
        </p:nvSpPr>
        <p:spPr>
          <a:xfrm>
            <a:off x="1427481" y="3900277"/>
            <a:ext cx="2971800" cy="1860902"/>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sp>
        <p:nvSpPr>
          <p:cNvPr id="15" name="!! Rectangle 71">
            <a:extLst>
              <a:ext uri="{FF2B5EF4-FFF2-40B4-BE49-F238E27FC236}">
                <a16:creationId xmlns:a16="http://schemas.microsoft.com/office/drawing/2014/main" id="{4BDE54FD-A2F9-9EE6-AD1F-BBEEAB6DE420}"/>
              </a:ext>
            </a:extLst>
          </p:cNvPr>
          <p:cNvSpPr>
            <a:spLocks/>
          </p:cNvSpPr>
          <p:nvPr/>
        </p:nvSpPr>
        <p:spPr>
          <a:xfrm>
            <a:off x="7565571" y="3900277"/>
            <a:ext cx="2971800" cy="1860902"/>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sp>
        <p:nvSpPr>
          <p:cNvPr id="39" name="!! Rectangle 71">
            <a:extLst>
              <a:ext uri="{FF2B5EF4-FFF2-40B4-BE49-F238E27FC236}">
                <a16:creationId xmlns:a16="http://schemas.microsoft.com/office/drawing/2014/main" id="{0FB284EE-ADA5-134A-054B-A008255DD8F5}"/>
              </a:ext>
            </a:extLst>
          </p:cNvPr>
          <p:cNvSpPr>
            <a:spLocks/>
          </p:cNvSpPr>
          <p:nvPr/>
        </p:nvSpPr>
        <p:spPr>
          <a:xfrm>
            <a:off x="4496526" y="3900277"/>
            <a:ext cx="2971800" cy="1860902"/>
          </a:xfrm>
          <a:prstGeom prst="rect">
            <a:avLst/>
          </a:prstGeom>
          <a:noFill/>
          <a:ln w="50800">
            <a:solidFill>
              <a:srgbClr val="009A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0480" tIns="15240" rIns="30480" bIns="15240" numCol="1" spcCol="0" rtlCol="0" fromWordArt="0" anchor="ctr" anchorCtr="0" forceAA="0" compatLnSpc="1">
            <a:prstTxWarp prst="textNoShape">
              <a:avLst/>
            </a:prstTxWarp>
            <a:noAutofit/>
          </a:bodyPr>
          <a:lstStyle/>
          <a:p>
            <a:pPr algn="ctr" defTabSz="406353"/>
            <a:endParaRPr lang="en-US" sz="800">
              <a:solidFill>
                <a:prstClr val="white"/>
              </a:solidFill>
              <a:latin typeface="Arial"/>
            </a:endParaRPr>
          </a:p>
        </p:txBody>
      </p:sp>
      <p:sp>
        <p:nvSpPr>
          <p:cNvPr id="40" name="TextBox 39">
            <a:extLst>
              <a:ext uri="{FF2B5EF4-FFF2-40B4-BE49-F238E27FC236}">
                <a16:creationId xmlns:a16="http://schemas.microsoft.com/office/drawing/2014/main" id="{64338E93-0172-AB2D-0478-8451CBAE7B98}"/>
              </a:ext>
            </a:extLst>
          </p:cNvPr>
          <p:cNvSpPr txBox="1"/>
          <p:nvPr/>
        </p:nvSpPr>
        <p:spPr>
          <a:xfrm>
            <a:off x="2494997" y="4568547"/>
            <a:ext cx="836768" cy="430887"/>
          </a:xfrm>
          <a:prstGeom prst="rect">
            <a:avLst/>
          </a:prstGeom>
          <a:noFill/>
        </p:spPr>
        <p:txBody>
          <a:bodyPr wrap="square" lIns="0" tIns="0" rIns="0" bIns="0" rtlCol="0">
            <a:spAutoFit/>
          </a:bodyPr>
          <a:lstStyle/>
          <a:p>
            <a:pPr algn="l">
              <a:spcBef>
                <a:spcPts val="600"/>
              </a:spcBef>
            </a:pPr>
            <a:r>
              <a:rPr lang="en-US" sz="2800" b="1" dirty="0">
                <a:latin typeface="+mj-lt"/>
              </a:rPr>
              <a:t>43%</a:t>
            </a:r>
          </a:p>
        </p:txBody>
      </p:sp>
      <p:sp>
        <p:nvSpPr>
          <p:cNvPr id="41" name="TextBox 40">
            <a:extLst>
              <a:ext uri="{FF2B5EF4-FFF2-40B4-BE49-F238E27FC236}">
                <a16:creationId xmlns:a16="http://schemas.microsoft.com/office/drawing/2014/main" id="{B4C5171B-89F6-0169-F066-F4048385F5D2}"/>
              </a:ext>
            </a:extLst>
          </p:cNvPr>
          <p:cNvSpPr txBox="1"/>
          <p:nvPr/>
        </p:nvSpPr>
        <p:spPr>
          <a:xfrm>
            <a:off x="5564042" y="4568547"/>
            <a:ext cx="836768" cy="430887"/>
          </a:xfrm>
          <a:prstGeom prst="rect">
            <a:avLst/>
          </a:prstGeom>
          <a:noFill/>
        </p:spPr>
        <p:txBody>
          <a:bodyPr wrap="square" lIns="0" tIns="0" rIns="0" bIns="0" rtlCol="0">
            <a:spAutoFit/>
          </a:bodyPr>
          <a:lstStyle/>
          <a:p>
            <a:pPr algn="l">
              <a:spcBef>
                <a:spcPts val="600"/>
              </a:spcBef>
            </a:pPr>
            <a:r>
              <a:rPr lang="en-US" sz="2800" b="1" dirty="0">
                <a:latin typeface="+mj-lt"/>
              </a:rPr>
              <a:t>53%</a:t>
            </a:r>
          </a:p>
        </p:txBody>
      </p:sp>
      <p:sp>
        <p:nvSpPr>
          <p:cNvPr id="42" name="TextBox 41">
            <a:extLst>
              <a:ext uri="{FF2B5EF4-FFF2-40B4-BE49-F238E27FC236}">
                <a16:creationId xmlns:a16="http://schemas.microsoft.com/office/drawing/2014/main" id="{B80EF116-CAD7-94DA-043F-33934E00AAD5}"/>
              </a:ext>
            </a:extLst>
          </p:cNvPr>
          <p:cNvSpPr txBox="1"/>
          <p:nvPr/>
        </p:nvSpPr>
        <p:spPr>
          <a:xfrm>
            <a:off x="8633087" y="4568547"/>
            <a:ext cx="836768" cy="430887"/>
          </a:xfrm>
          <a:prstGeom prst="rect">
            <a:avLst/>
          </a:prstGeom>
          <a:noFill/>
        </p:spPr>
        <p:txBody>
          <a:bodyPr wrap="square" lIns="0" tIns="0" rIns="0" bIns="0" rtlCol="0">
            <a:spAutoFit/>
          </a:bodyPr>
          <a:lstStyle/>
          <a:p>
            <a:pPr algn="l">
              <a:spcBef>
                <a:spcPts val="600"/>
              </a:spcBef>
            </a:pPr>
            <a:r>
              <a:rPr lang="en-US" sz="2800" b="1" dirty="0">
                <a:latin typeface="+mj-lt"/>
              </a:rPr>
              <a:t>63%</a:t>
            </a:r>
          </a:p>
        </p:txBody>
      </p:sp>
      <p:sp>
        <p:nvSpPr>
          <p:cNvPr id="44" name="TextBox 43">
            <a:extLst>
              <a:ext uri="{FF2B5EF4-FFF2-40B4-BE49-F238E27FC236}">
                <a16:creationId xmlns:a16="http://schemas.microsoft.com/office/drawing/2014/main" id="{BF0D4461-9EB8-8BED-8D64-C7ED6E5B975B}"/>
              </a:ext>
            </a:extLst>
          </p:cNvPr>
          <p:cNvSpPr txBox="1"/>
          <p:nvPr/>
        </p:nvSpPr>
        <p:spPr>
          <a:xfrm>
            <a:off x="1427481" y="5893830"/>
            <a:ext cx="3307316" cy="369332"/>
          </a:xfrm>
          <a:prstGeom prst="rect">
            <a:avLst/>
          </a:prstGeom>
          <a:noFill/>
        </p:spPr>
        <p:txBody>
          <a:bodyPr wrap="square" lIns="0" tIns="0" rIns="0" bIns="0">
            <a:spAutoFit/>
          </a:bodyPr>
          <a:lstStyle/>
          <a:p>
            <a:pPr defTabSz="406312"/>
            <a:r>
              <a:rPr lang="en-US" sz="800" dirty="0">
                <a:latin typeface="Arial"/>
              </a:rPr>
              <a:t>*Based on analysis of responses from:</a:t>
            </a:r>
          </a:p>
          <a:p>
            <a:pPr defTabSz="406312"/>
            <a:r>
              <a:rPr lang="en-US" sz="800" dirty="0">
                <a:latin typeface="Arial"/>
              </a:rPr>
              <a:t>n= 618 CXOs outside IT</a:t>
            </a:r>
          </a:p>
          <a:p>
            <a:pPr defTabSz="406312"/>
            <a:r>
              <a:rPr lang="en-US" sz="800" dirty="0">
                <a:latin typeface="Arial"/>
              </a:rPr>
              <a:t>Source: 2023 Gartner CXO Strengthening Digital Leadership Survey</a:t>
            </a:r>
            <a:endParaRPr lang="en-US" dirty="0"/>
          </a:p>
        </p:txBody>
      </p:sp>
      <p:sp>
        <p:nvSpPr>
          <p:cNvPr id="46" name="TextBox 45">
            <a:extLst>
              <a:ext uri="{FF2B5EF4-FFF2-40B4-BE49-F238E27FC236}">
                <a16:creationId xmlns:a16="http://schemas.microsoft.com/office/drawing/2014/main" id="{20BFD9BD-C4EE-BC0D-577A-5A0C5821BF72}"/>
              </a:ext>
            </a:extLst>
          </p:cNvPr>
          <p:cNvSpPr txBox="1"/>
          <p:nvPr/>
        </p:nvSpPr>
        <p:spPr>
          <a:xfrm>
            <a:off x="3119567" y="262062"/>
            <a:ext cx="6094602" cy="461665"/>
          </a:xfrm>
          <a:prstGeom prst="rect">
            <a:avLst/>
          </a:prstGeom>
          <a:noFill/>
        </p:spPr>
        <p:txBody>
          <a:bodyPr wrap="square">
            <a:spAutoFit/>
          </a:bodyPr>
          <a:lstStyle/>
          <a:p>
            <a:pPr defTabSz="406312">
              <a:spcBef>
                <a:spcPts val="533"/>
              </a:spcBef>
            </a:pPr>
            <a:r>
              <a:rPr lang="en-US" sz="2400" dirty="0">
                <a:solidFill>
                  <a:srgbClr val="FFFFFF"/>
                </a:solidFill>
                <a:latin typeface="Arial Black"/>
              </a:rPr>
              <a:t>Franchisers Outperform the Rest</a:t>
            </a:r>
          </a:p>
        </p:txBody>
      </p:sp>
      <p:cxnSp>
        <p:nvCxnSpPr>
          <p:cNvPr id="19" name="Straight Connector 18">
            <a:extLst>
              <a:ext uri="{FF2B5EF4-FFF2-40B4-BE49-F238E27FC236}">
                <a16:creationId xmlns:a16="http://schemas.microsoft.com/office/drawing/2014/main" id="{FA577547-5A86-F1CA-B629-933E06967EDD}"/>
              </a:ext>
            </a:extLst>
          </p:cNvPr>
          <p:cNvCxnSpPr>
            <a:cxnSpLocks/>
          </p:cNvCxnSpPr>
          <p:nvPr/>
        </p:nvCxnSpPr>
        <p:spPr>
          <a:xfrm>
            <a:off x="1998981" y="1473835"/>
            <a:ext cx="1828800" cy="0"/>
          </a:xfrm>
          <a:prstGeom prst="line">
            <a:avLst/>
          </a:prstGeom>
          <a:noFill/>
          <a:ln w="12700" cap="flat" cmpd="sng">
            <a:solidFill>
              <a:schemeClr val="accent5"/>
            </a:solidFill>
            <a:prstDash val="solid"/>
            <a:round/>
            <a:headEnd type="none" w="lg" len="med"/>
            <a:tailEnd type="none" w="lg" len="med"/>
          </a:ln>
        </p:spPr>
      </p:cxnSp>
      <p:cxnSp>
        <p:nvCxnSpPr>
          <p:cNvPr id="20" name="Straight Connector 19">
            <a:extLst>
              <a:ext uri="{FF2B5EF4-FFF2-40B4-BE49-F238E27FC236}">
                <a16:creationId xmlns:a16="http://schemas.microsoft.com/office/drawing/2014/main" id="{5C3A318D-8346-5E31-1BF2-D68C1903A3C7}"/>
              </a:ext>
            </a:extLst>
          </p:cNvPr>
          <p:cNvCxnSpPr>
            <a:cxnSpLocks/>
          </p:cNvCxnSpPr>
          <p:nvPr/>
        </p:nvCxnSpPr>
        <p:spPr>
          <a:xfrm>
            <a:off x="5068026" y="1473835"/>
            <a:ext cx="1828800" cy="0"/>
          </a:xfrm>
          <a:prstGeom prst="line">
            <a:avLst/>
          </a:prstGeom>
          <a:noFill/>
          <a:ln w="12700" cap="flat" cmpd="sng">
            <a:solidFill>
              <a:schemeClr val="accent5"/>
            </a:solidFill>
            <a:prstDash val="solid"/>
            <a:round/>
            <a:headEnd type="none" w="lg" len="med"/>
            <a:tailEnd type="none" w="lg" len="med"/>
          </a:ln>
        </p:spPr>
      </p:cxnSp>
      <p:cxnSp>
        <p:nvCxnSpPr>
          <p:cNvPr id="23" name="Straight Connector 22">
            <a:extLst>
              <a:ext uri="{FF2B5EF4-FFF2-40B4-BE49-F238E27FC236}">
                <a16:creationId xmlns:a16="http://schemas.microsoft.com/office/drawing/2014/main" id="{70EB44CB-EE70-BEF6-A895-5FFE512CD6D3}"/>
              </a:ext>
            </a:extLst>
          </p:cNvPr>
          <p:cNvCxnSpPr>
            <a:cxnSpLocks/>
          </p:cNvCxnSpPr>
          <p:nvPr/>
        </p:nvCxnSpPr>
        <p:spPr>
          <a:xfrm>
            <a:off x="8128753" y="1473835"/>
            <a:ext cx="1828800" cy="0"/>
          </a:xfrm>
          <a:prstGeom prst="line">
            <a:avLst/>
          </a:prstGeom>
          <a:noFill/>
          <a:ln w="12700" cap="flat" cmpd="sng">
            <a:solidFill>
              <a:schemeClr val="accent5"/>
            </a:solidFill>
            <a:prstDash val="solid"/>
            <a:round/>
            <a:headEnd type="none" w="lg" len="med"/>
            <a:tailEnd type="none" w="lg" len="med"/>
          </a:ln>
        </p:spPr>
      </p:cxnSp>
    </p:spTree>
    <p:extLst>
      <p:ext uri="{BB962C8B-B14F-4D97-AF65-F5344CB8AC3E}">
        <p14:creationId xmlns:p14="http://schemas.microsoft.com/office/powerpoint/2010/main" val="2872549092"/>
      </p:ext>
    </p:extLst>
  </p:cSld>
  <p:clrMapOvr>
    <a:masterClrMapping/>
  </p:clrMapOvr>
  <mc:AlternateContent xmlns:mc="http://schemas.openxmlformats.org/markup-compatibility/2006" xmlns:p14="http://schemas.microsoft.com/office/powerpoint/2010/main">
    <mc:Choice Requires="p14">
      <p:transition p14:dur="10"/>
    </mc:Choice>
    <mc:Fallback xmlns:asvg="http://schemas.microsoft.com/office/drawing/2016/SVG/main" xmlns:a16="http://schemas.microsoft.com/office/drawing/2014/main"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9" name="Google Shape;1189;p74"/>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Black"/>
              <a:buNone/>
            </a:pPr>
            <a:r>
              <a:rPr lang="en-US" sz="2800" b="1" dirty="0"/>
              <a:t>Insurance CIO Profiles for Digital Delivery</a:t>
            </a:r>
          </a:p>
        </p:txBody>
      </p:sp>
      <p:sp>
        <p:nvSpPr>
          <p:cNvPr id="1190" name="Google Shape;1190;p74"/>
          <p:cNvSpPr txBox="1"/>
          <p:nvPr/>
        </p:nvSpPr>
        <p:spPr>
          <a:xfrm>
            <a:off x="457200" y="1051099"/>
            <a:ext cx="5071850" cy="304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i="0" u="none" strike="noStrike" cap="none" dirty="0">
                <a:solidFill>
                  <a:schemeClr val="dk1"/>
                </a:solidFill>
                <a:latin typeface="Arial"/>
                <a:ea typeface="Arial"/>
                <a:cs typeface="Arial"/>
                <a:sym typeface="Arial"/>
              </a:rPr>
              <a:t>Percentage of Insurance Respondents</a:t>
            </a:r>
            <a:endParaRPr lang="en-US" sz="1400" i="0" u="none" strike="noStrike" cap="none" dirty="0">
              <a:solidFill>
                <a:srgbClr val="000000"/>
              </a:solidFill>
              <a:latin typeface="Arial"/>
              <a:ea typeface="Arial"/>
              <a:cs typeface="Arial"/>
              <a:sym typeface="Arial"/>
            </a:endParaRPr>
          </a:p>
        </p:txBody>
      </p:sp>
      <p:graphicFrame>
        <p:nvGraphicFramePr>
          <p:cNvPr id="1192" name="Google Shape;1192;p74"/>
          <p:cNvGraphicFramePr/>
          <p:nvPr>
            <p:extLst>
              <p:ext uri="{D42A27DB-BD31-4B8C-83A1-F6EECF244321}">
                <p14:modId xmlns:p14="http://schemas.microsoft.com/office/powerpoint/2010/main" val="3331877690"/>
              </p:ext>
            </p:extLst>
          </p:nvPr>
        </p:nvGraphicFramePr>
        <p:xfrm>
          <a:off x="-499316" y="1617453"/>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1193" name="Google Shape;1193;p74"/>
          <p:cNvSpPr txBox="1"/>
          <p:nvPr/>
        </p:nvSpPr>
        <p:spPr>
          <a:xfrm>
            <a:off x="457200" y="5726331"/>
            <a:ext cx="7315200" cy="523190"/>
          </a:xfrm>
          <a:prstGeom prst="rect">
            <a:avLst/>
          </a:prstGeom>
          <a:noFill/>
          <a:ln>
            <a:noFill/>
          </a:ln>
        </p:spPr>
        <p:txBody>
          <a:bodyPr spcFirstLastPara="1" wrap="square" lIns="0" tIns="91425" rIns="91425" bIns="91425"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n = </a:t>
            </a:r>
            <a:r>
              <a:rPr lang="en-US" sz="1200" dirty="0">
                <a:solidFill>
                  <a:schemeClr val="dk1"/>
                </a:solidFill>
                <a:latin typeface="Arial"/>
                <a:ea typeface="Arial"/>
                <a:cs typeface="Arial"/>
                <a:sym typeface="Arial"/>
              </a:rPr>
              <a:t>110 </a:t>
            </a:r>
            <a:r>
              <a:rPr lang="en-US" sz="1200" b="0" i="0" u="none" strike="noStrike" cap="none" dirty="0">
                <a:solidFill>
                  <a:schemeClr val="dk1"/>
                </a:solidFill>
                <a:latin typeface="Arial"/>
                <a:ea typeface="Arial"/>
                <a:cs typeface="Arial"/>
                <a:sym typeface="Arial"/>
              </a:rPr>
              <a:t>Insurance CIOs and technology executives answering</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latin typeface="Arial"/>
                <a:ea typeface="Arial"/>
                <a:cs typeface="Arial"/>
                <a:sym typeface="Arial"/>
              </a:rPr>
              <a:t>Source: 2024 Gartner CIO and Technology Executive Survey</a:t>
            </a:r>
            <a:endParaRPr lang="en-US" sz="1600" b="0" i="0" u="none" strike="noStrike" cap="none" dirty="0">
              <a:solidFill>
                <a:srgbClr val="000000"/>
              </a:solidFill>
              <a:latin typeface="Arial"/>
              <a:ea typeface="Arial"/>
              <a:cs typeface="Arial"/>
              <a:sym typeface="Arial"/>
            </a:endParaRPr>
          </a:p>
        </p:txBody>
      </p:sp>
      <p:sp>
        <p:nvSpPr>
          <p:cNvPr id="2" name="Google Shape;548;p11">
            <a:extLst>
              <a:ext uri="{FF2B5EF4-FFF2-40B4-BE49-F238E27FC236}">
                <a16:creationId xmlns:a16="http://schemas.microsoft.com/office/drawing/2014/main" id="{88B5DB75-7FE6-A6E0-1EF1-A51E9B77759B}"/>
              </a:ext>
            </a:extLst>
          </p:cNvPr>
          <p:cNvSpPr txBox="1"/>
          <p:nvPr/>
        </p:nvSpPr>
        <p:spPr>
          <a:xfrm>
            <a:off x="7064890" y="1249425"/>
            <a:ext cx="4096154" cy="4524275"/>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dirty="0">
                <a:solidFill>
                  <a:srgbClr val="000000"/>
                </a:solidFill>
                <a:latin typeface="Arial"/>
                <a:ea typeface="Arial"/>
                <a:cs typeface="Arial"/>
                <a:sym typeface="Arial"/>
              </a:rPr>
              <a:t>Insurers have made great inroads in moving digital delivery outside of the IT organization and involving CXOs in both digital leadership and execution.  This will continue to rise with the democratization of IT and as new technology such as no-code/low-code and AI are implemented.</a:t>
            </a:r>
          </a:p>
          <a:p>
            <a:pPr marL="0" marR="0" lvl="0" indent="0" algn="l" rtl="0">
              <a:lnSpc>
                <a:spcPct val="100000"/>
              </a:lnSpc>
              <a:spcBef>
                <a:spcPts val="0"/>
              </a:spcBef>
              <a:spcAft>
                <a:spcPts val="0"/>
              </a:spcAft>
              <a:buClr>
                <a:srgbClr val="000000"/>
              </a:buClr>
              <a:buSzPts val="1800"/>
              <a:buFont typeface="Arial"/>
              <a:buNone/>
            </a:pPr>
            <a:endParaRPr lang="en-US"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dirty="0">
                <a:solidFill>
                  <a:srgbClr val="000000"/>
                </a:solidFill>
                <a:latin typeface="Arial"/>
                <a:ea typeface="Arial"/>
                <a:cs typeface="Arial"/>
                <a:sym typeface="Arial"/>
              </a:rPr>
              <a:t>Almost half of CIOs report that they are leveraging other roles in the company for digital delivery, with 15% of companies (which is higher overall than the % for the entire cross industry CIO sample) adopting the Franchiser model.</a:t>
            </a:r>
          </a:p>
        </p:txBody>
      </p:sp>
    </p:spTree>
    <p:extLst>
      <p:ext uri="{BB962C8B-B14F-4D97-AF65-F5344CB8AC3E}">
        <p14:creationId xmlns:p14="http://schemas.microsoft.com/office/powerpoint/2010/main" val="3293397163"/>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876E-C753-33CC-A504-B1735875F048}"/>
              </a:ext>
            </a:extLst>
          </p:cNvPr>
          <p:cNvSpPr>
            <a:spLocks noGrp="1"/>
          </p:cNvSpPr>
          <p:nvPr>
            <p:ph type="title"/>
          </p:nvPr>
        </p:nvSpPr>
        <p:spPr/>
        <p:txBody>
          <a:bodyPr/>
          <a:lstStyle/>
          <a:p>
            <a:r>
              <a:rPr lang="en-US" dirty="0"/>
              <a:t>Key Findings</a:t>
            </a:r>
          </a:p>
        </p:txBody>
      </p:sp>
      <p:graphicFrame>
        <p:nvGraphicFramePr>
          <p:cNvPr id="4" name="Google Shape;554;p12">
            <a:extLst>
              <a:ext uri="{FF2B5EF4-FFF2-40B4-BE49-F238E27FC236}">
                <a16:creationId xmlns:a16="http://schemas.microsoft.com/office/drawing/2014/main" id="{A917332E-E880-6648-2A25-321D75389FB3}"/>
              </a:ext>
            </a:extLst>
          </p:cNvPr>
          <p:cNvGraphicFramePr/>
          <p:nvPr>
            <p:extLst>
              <p:ext uri="{D42A27DB-BD31-4B8C-83A1-F6EECF244321}">
                <p14:modId xmlns:p14="http://schemas.microsoft.com/office/powerpoint/2010/main" val="1153730813"/>
              </p:ext>
            </p:extLst>
          </p:nvPr>
        </p:nvGraphicFramePr>
        <p:xfrm>
          <a:off x="550318" y="953738"/>
          <a:ext cx="3045290" cy="4572020"/>
        </p:xfrm>
        <a:graphic>
          <a:graphicData uri="http://schemas.openxmlformats.org/drawingml/2006/table">
            <a:tbl>
              <a:tblPr firstRow="1" bandRow="1">
                <a:noFill/>
              </a:tblPr>
              <a:tblGrid>
                <a:gridCol w="3045290">
                  <a:extLst>
                    <a:ext uri="{9D8B030D-6E8A-4147-A177-3AD203B41FA5}">
                      <a16:colId xmlns:a16="http://schemas.microsoft.com/office/drawing/2014/main" val="20000"/>
                    </a:ext>
                  </a:extLst>
                </a:gridCol>
              </a:tblGrid>
              <a:tr h="875137">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On the Right Path for IT and Business Partnerships for Digital Delivery</a:t>
                      </a:r>
                      <a:endParaRPr sz="1400" u="none" strike="noStrike" cap="none" dirty="0"/>
                    </a:p>
                  </a:txBody>
                  <a:tcPr marL="91450" marR="91450" marT="45725" marB="457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50">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Many insurance CIOs and IT leaders report that they are taking a partnership approach with business for digital delivery. In this, they are expecting business partner to take more of a leadership and joint role with IT to maximize digital outcomes from strategy development to technology selection. </a:t>
                      </a: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6" name="Google Shape;554;p12">
            <a:extLst>
              <a:ext uri="{FF2B5EF4-FFF2-40B4-BE49-F238E27FC236}">
                <a16:creationId xmlns:a16="http://schemas.microsoft.com/office/drawing/2014/main" id="{68265838-9902-3B90-F533-FF77ED63925F}"/>
              </a:ext>
            </a:extLst>
          </p:cNvPr>
          <p:cNvGraphicFramePr/>
          <p:nvPr>
            <p:extLst>
              <p:ext uri="{D42A27DB-BD31-4B8C-83A1-F6EECF244321}">
                <p14:modId xmlns:p14="http://schemas.microsoft.com/office/powerpoint/2010/main" val="1930377359"/>
              </p:ext>
            </p:extLst>
          </p:nvPr>
        </p:nvGraphicFramePr>
        <p:xfrm>
          <a:off x="4223288" y="889348"/>
          <a:ext cx="7801698" cy="4793929"/>
        </p:xfrm>
        <a:graphic>
          <a:graphicData uri="http://schemas.openxmlformats.org/drawingml/2006/table">
            <a:tbl>
              <a:tblPr firstRow="1" bandRow="1">
                <a:noFill/>
              </a:tblPr>
              <a:tblGrid>
                <a:gridCol w="7801698">
                  <a:extLst>
                    <a:ext uri="{9D8B030D-6E8A-4147-A177-3AD203B41FA5}">
                      <a16:colId xmlns:a16="http://schemas.microsoft.com/office/drawing/2014/main" val="20000"/>
                    </a:ext>
                  </a:extLst>
                </a:gridCol>
              </a:tblGrid>
              <a:tr h="37431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Technology Priorities Are Shifting, But Budgets May Be Limited</a:t>
                      </a:r>
                      <a:endParaRPr sz="1400" u="none" strike="noStrike" cap="none" dirty="0"/>
                    </a:p>
                  </a:txBody>
                  <a:tcPr marL="91450" marR="91450" marT="45725" marB="45725">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72837">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While improving customer experiences is the top priority for digital investments today, growing revenue and improving operating efficiencies are very high in their level of importance among insurance IT leaders.</a:t>
                      </a:r>
                    </a:p>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Reduced IT budget growth for 2024 may jeopardize growth success for many companies. Hard economic climates and the desire to cut costs may be more of a factor for many insurers over investing in growth and transformation.</a:t>
                      </a:r>
                    </a:p>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The top game changing technology for 2024 is AI (including </a:t>
                      </a:r>
                      <a:r>
                        <a:rPr lang="en-US" sz="1800" u="none" strike="noStrike" cap="none" dirty="0" err="1"/>
                        <a:t>genAI</a:t>
                      </a:r>
                      <a:r>
                        <a:rPr lang="en-US" sz="1800" u="none" strike="noStrike" cap="none" dirty="0"/>
                        <a:t>).</a:t>
                      </a:r>
                    </a:p>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The top management focus is balancing cybersecurity and risk management with running/growing the business.</a:t>
                      </a:r>
                    </a:p>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dirty="0"/>
                        <a:t>Most respondents plan to increase IT investment for foundational technologies such as integration/API, application modernization and cyber/information security. The area where respondents are reducing investments is legacy infrastructure and data center technologies.</a:t>
                      </a:r>
                    </a:p>
                    <a:p>
                      <a:pPr marL="285750" marR="0" lvl="0" indent="-285750" algn="l" rtl="0">
                        <a:lnSpc>
                          <a:spcPct val="100000"/>
                        </a:lnSpc>
                        <a:spcBef>
                          <a:spcPts val="0"/>
                        </a:spcBef>
                        <a:spcAft>
                          <a:spcPts val="0"/>
                        </a:spcAft>
                        <a:buClr>
                          <a:schemeClr val="dk1"/>
                        </a:buClr>
                        <a:buSzPts val="1800"/>
                        <a:buFont typeface="Arial"/>
                        <a:buChar char="•"/>
                      </a:pPr>
                      <a:endParaRPr sz="1400" u="none" strike="noStrike" cap="none" dirty="0"/>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5128898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876E-C753-33CC-A504-B1735875F048}"/>
              </a:ext>
            </a:extLst>
          </p:cNvPr>
          <p:cNvSpPr>
            <a:spLocks noGrp="1"/>
          </p:cNvSpPr>
          <p:nvPr>
            <p:ph type="title"/>
          </p:nvPr>
        </p:nvSpPr>
        <p:spPr>
          <a:xfrm>
            <a:off x="457200" y="361950"/>
            <a:ext cx="11274552" cy="451231"/>
          </a:xfrm>
        </p:spPr>
        <p:txBody>
          <a:bodyPr anchor="t">
            <a:normAutofit/>
          </a:bodyPr>
          <a:lstStyle/>
          <a:p>
            <a:r>
              <a:rPr lang="en-US" dirty="0"/>
              <a:t>Recommendations</a:t>
            </a:r>
          </a:p>
        </p:txBody>
      </p:sp>
      <p:sp>
        <p:nvSpPr>
          <p:cNvPr id="3" name="Content Placeholder 2">
            <a:extLst>
              <a:ext uri="{FF2B5EF4-FFF2-40B4-BE49-F238E27FC236}">
                <a16:creationId xmlns:a16="http://schemas.microsoft.com/office/drawing/2014/main" id="{DA86182B-AABA-A4DF-E5E3-379AC67E699B}"/>
              </a:ext>
            </a:extLst>
          </p:cNvPr>
          <p:cNvSpPr>
            <a:spLocks noGrp="1"/>
          </p:cNvSpPr>
          <p:nvPr>
            <p:ph sz="half" idx="1"/>
          </p:nvPr>
        </p:nvSpPr>
        <p:spPr>
          <a:xfrm>
            <a:off x="457200" y="1527048"/>
            <a:ext cx="5495544" cy="4462272"/>
          </a:xfrm>
        </p:spPr>
        <p:txBody>
          <a:bodyPr>
            <a:normAutofit/>
          </a:bodyPr>
          <a:lstStyle/>
          <a:p>
            <a:endParaRPr lang="en-US" dirty="0"/>
          </a:p>
          <a:p>
            <a:endParaRPr lang="en-US" dirty="0"/>
          </a:p>
        </p:txBody>
      </p:sp>
      <p:sp>
        <p:nvSpPr>
          <p:cNvPr id="8" name="Content Placeholder 3">
            <a:extLst>
              <a:ext uri="{FF2B5EF4-FFF2-40B4-BE49-F238E27FC236}">
                <a16:creationId xmlns:a16="http://schemas.microsoft.com/office/drawing/2014/main" id="{A42512DE-605B-DBEC-FE6B-B6954835AF42}"/>
              </a:ext>
            </a:extLst>
          </p:cNvPr>
          <p:cNvSpPr>
            <a:spLocks noGrp="1"/>
          </p:cNvSpPr>
          <p:nvPr>
            <p:ph sz="half" idx="2"/>
          </p:nvPr>
        </p:nvSpPr>
        <p:spPr>
          <a:xfrm>
            <a:off x="579549" y="1527048"/>
            <a:ext cx="11152203" cy="4462272"/>
          </a:xfrm>
        </p:spPr>
        <p:txBody>
          <a:bodyPr/>
          <a:lstStyle/>
          <a:p>
            <a:r>
              <a:rPr lang="en-US" dirty="0"/>
              <a:t>Seek ways to continue to partner with business to improve digital outcomes. </a:t>
            </a:r>
          </a:p>
          <a:p>
            <a:r>
              <a:rPr lang="en-US" dirty="0"/>
              <a:t>Improve IT’s capability for measuring digital success and building metrics.</a:t>
            </a:r>
          </a:p>
          <a:p>
            <a:r>
              <a:rPr lang="en-US" dirty="0"/>
              <a:t>Focus on prioritization by building a balanced approach to select the use case and technologies to invest in. Business demands will outnumber IT budgets in 2024, making prioritization more important and difficult than ever especially given the 3 large-scale business objectives of improving CX, growing revenue and driving operational efficiencies.</a:t>
            </a:r>
          </a:p>
          <a:p>
            <a:r>
              <a:rPr lang="en-US" dirty="0"/>
              <a:t>Look to new technologies such as AI and low/no code to help empower business and drive down the complexities of technology.</a:t>
            </a:r>
          </a:p>
        </p:txBody>
      </p:sp>
    </p:spTree>
    <p:extLst>
      <p:ext uri="{BB962C8B-B14F-4D97-AF65-F5344CB8AC3E}">
        <p14:creationId xmlns:p14="http://schemas.microsoft.com/office/powerpoint/2010/main" val="169808598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94104-52B9-F03E-EC86-1CA769C97990}"/>
              </a:ext>
            </a:extLst>
          </p:cNvPr>
          <p:cNvSpPr>
            <a:spLocks noGrp="1"/>
          </p:cNvSpPr>
          <p:nvPr>
            <p:ph type="title"/>
          </p:nvPr>
        </p:nvSpPr>
        <p:spPr/>
        <p:txBody>
          <a:bodyPr/>
          <a:lstStyle/>
          <a:p>
            <a:r>
              <a:rPr lang="en-US" dirty="0"/>
              <a:t>IT Budget Changes</a:t>
            </a:r>
          </a:p>
        </p:txBody>
      </p:sp>
    </p:spTree>
    <p:extLst>
      <p:ext uri="{BB962C8B-B14F-4D97-AF65-F5344CB8AC3E}">
        <p14:creationId xmlns:p14="http://schemas.microsoft.com/office/powerpoint/2010/main" val="119912589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a:extLst>
              <a:ext uri="{FF2B5EF4-FFF2-40B4-BE49-F238E27FC236}">
                <a16:creationId xmlns:a16="http://schemas.microsoft.com/office/drawing/2014/main" id="{C9D03B4C-BDBA-459D-8418-F11EB7BF82D7}"/>
              </a:ext>
            </a:extLst>
          </p:cNvPr>
          <p:cNvGraphicFramePr/>
          <p:nvPr>
            <p:extLst>
              <p:ext uri="{D42A27DB-BD31-4B8C-83A1-F6EECF244321}">
                <p14:modId xmlns:p14="http://schemas.microsoft.com/office/powerpoint/2010/main" val="4131638834"/>
              </p:ext>
            </p:extLst>
          </p:nvPr>
        </p:nvGraphicFramePr>
        <p:xfrm>
          <a:off x="712923" y="1676314"/>
          <a:ext cx="7704568" cy="3647248"/>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FBD43579-E5D6-4427-8BA4-3C2083DB39A3}"/>
              </a:ext>
            </a:extLst>
          </p:cNvPr>
          <p:cNvSpPr txBox="1"/>
          <p:nvPr/>
        </p:nvSpPr>
        <p:spPr>
          <a:xfrm>
            <a:off x="393405" y="5407198"/>
            <a:ext cx="11670776" cy="830997"/>
          </a:xfrm>
          <a:prstGeom prst="rect">
            <a:avLst/>
          </a:prstGeom>
          <a:noFill/>
        </p:spPr>
        <p:txBody>
          <a:bodyPr wrap="square" lIns="0" tIns="91440" rIns="91440" bIns="91440" rtlCol="0" anchor="b">
            <a:spAutoFit/>
          </a:bodyPr>
          <a:lstStyle/>
          <a:p>
            <a:r>
              <a:rPr lang="en-US" sz="1200" dirty="0"/>
              <a:t>n varies by question, Insurance </a:t>
            </a:r>
            <a:r>
              <a:rPr lang="en-US" sz="1200" dirty="0">
                <a:cs typeface="Arial"/>
              </a:rPr>
              <a:t>CIOs and technology executives answering, excluding “don't know”</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rgbClr val="6F7878"/>
                </a:solidFill>
                <a:latin typeface="Arial"/>
                <a:cs typeface="Arial" panose="020B0604020202020204" pitchFamily="34" charset="0"/>
              </a:rPr>
              <a:t>Q. By what percentage do you expect your enterprise’s revenue to increase or decrease from 2023 to 2024?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rgbClr val="6F7878"/>
                </a:solidFill>
                <a:latin typeface="Arial"/>
                <a:cs typeface="Arial" panose="020B0604020202020204" pitchFamily="34" charset="0"/>
              </a:rPr>
              <a:t>Q. By what percentage do you expect your enterprise’s IT budget to increase or decrease from 2023 to 2024? </a:t>
            </a:r>
          </a:p>
          <a:p>
            <a:r>
              <a:rPr lang="en-US" sz="1000" dirty="0">
                <a:solidFill>
                  <a:srgbClr val="6F7878"/>
                </a:solidFill>
                <a:cs typeface="Arial" panose="020B0604020202020204" pitchFamily="34" charset="0"/>
              </a:rPr>
              <a:t>Source: 2024 Gartner CIO and Technology Executive Survey</a:t>
            </a:r>
          </a:p>
        </p:txBody>
      </p:sp>
      <p:sp>
        <p:nvSpPr>
          <p:cNvPr id="9" name="TY.RX_PR.d968_SL.f7ed2b46_IT.a7c56e484f18">
            <a:extLst>
              <a:ext uri="{FF2B5EF4-FFF2-40B4-BE49-F238E27FC236}">
                <a16:creationId xmlns:a16="http://schemas.microsoft.com/office/drawing/2014/main" id="{6C0CDAE9-58A8-42C6-AA80-16C369B9A242}"/>
              </a:ext>
            </a:extLst>
          </p:cNvPr>
          <p:cNvSpPr txBox="1">
            <a:spLocks/>
          </p:cNvSpPr>
          <p:nvPr/>
        </p:nvSpPr>
        <p:spPr bwMode="auto">
          <a:xfrm>
            <a:off x="457200" y="1128881"/>
            <a:ext cx="7315200" cy="652486"/>
          </a:xfrm>
          <a:prstGeom prst="rect">
            <a:avLst/>
          </a:prstGeom>
          <a:noFill/>
          <a:ln w="9525" algn="ctr">
            <a:noFill/>
            <a:miter lim="800000"/>
            <a:headEnd/>
            <a:tailEnd/>
          </a:ln>
        </p:spPr>
        <p:txBody>
          <a:bodyPr vert="horz" wrap="square" lIns="0" tIns="91440" rIns="91440" bIns="91440" numCol="1" rtlCol="0"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j-ea"/>
                <a:cs typeface="+mj-cs"/>
              </a:rPr>
              <a:t>Expected Change in Revenue and IT Budget in 2024</a:t>
            </a:r>
          </a:p>
          <a:p>
            <a:pPr lvl="0" fontAlgn="auto">
              <a:lnSpc>
                <a:spcPct val="100000"/>
              </a:lnSpc>
              <a:spcBef>
                <a:spcPts val="0"/>
              </a:spcBef>
              <a:spcAft>
                <a:spcPts val="0"/>
              </a:spcAft>
              <a:defRPr/>
            </a:pPr>
            <a:r>
              <a:rPr kumimoji="0" lang="en-US" sz="1600" b="0" i="0" u="none" strike="noStrike" kern="1200" cap="none" spc="0" normalizeH="0" baseline="0" noProof="0" dirty="0">
                <a:ln>
                  <a:noFill/>
                </a:ln>
                <a:solidFill>
                  <a:srgbClr val="000000"/>
                </a:solidFill>
                <a:effectLst/>
                <a:uLnTx/>
                <a:uFillTx/>
                <a:latin typeface="Arial"/>
                <a:ea typeface="+mj-ea"/>
                <a:cs typeface="Arial"/>
              </a:rPr>
              <a:t>Percentage of </a:t>
            </a:r>
            <a:r>
              <a:rPr lang="en-US" sz="1600" b="0" dirty="0">
                <a:solidFill>
                  <a:srgbClr val="000000"/>
                </a:solidFill>
                <a:latin typeface="Arial"/>
                <a:cs typeface="Arial"/>
              </a:rPr>
              <a:t>Insurance Respondents</a:t>
            </a:r>
            <a:endParaRPr kumimoji="0" lang="en-US" sz="1600" b="0" i="0" u="none" strike="noStrike" kern="1200" cap="none" spc="0" normalizeH="0" baseline="0" noProof="0" dirty="0">
              <a:ln>
                <a:noFill/>
              </a:ln>
              <a:solidFill>
                <a:srgbClr val="000000"/>
              </a:solidFill>
              <a:effectLst/>
              <a:uLnTx/>
              <a:uFillTx/>
              <a:latin typeface="Arial"/>
              <a:ea typeface="+mj-ea"/>
              <a:cs typeface="Arial"/>
            </a:endParaRPr>
          </a:p>
        </p:txBody>
      </p:sp>
      <p:graphicFrame>
        <p:nvGraphicFramePr>
          <p:cNvPr id="12" name="REPLACE{val &gt;&quot;0.0&quot;}{rpl=&quot;+&quot; /&amp; val  /&amp; &quot;%&quot;}">
            <a:extLst>
              <a:ext uri="{FF2B5EF4-FFF2-40B4-BE49-F238E27FC236}">
                <a16:creationId xmlns:a16="http://schemas.microsoft.com/office/drawing/2014/main" id="{A086CFAF-14A9-4FC7-AC8B-C0090C37A9BC}"/>
              </a:ext>
            </a:extLst>
          </p:cNvPr>
          <p:cNvGraphicFramePr>
            <a:graphicFrameLocks noGrp="1"/>
          </p:cNvGraphicFramePr>
          <p:nvPr>
            <p:extLst>
              <p:ext uri="{D42A27DB-BD31-4B8C-83A1-F6EECF244321}">
                <p14:modId xmlns:p14="http://schemas.microsoft.com/office/powerpoint/2010/main" val="2682759360"/>
              </p:ext>
            </p:extLst>
          </p:nvPr>
        </p:nvGraphicFramePr>
        <p:xfrm>
          <a:off x="2491006" y="1848384"/>
          <a:ext cx="896729" cy="259080"/>
        </p:xfrm>
        <a:graphic>
          <a:graphicData uri="http://schemas.openxmlformats.org/drawingml/2006/table">
            <a:tbl>
              <a:tblPr firstRow="1" bandRow="1">
                <a:tableStyleId>{6E25E649-3F16-4E02-A733-19D2CDBF48F0}</a:tableStyleId>
              </a:tblPr>
              <a:tblGrid>
                <a:gridCol w="896729">
                  <a:extLst>
                    <a:ext uri="{9D8B030D-6E8A-4147-A177-3AD203B41FA5}">
                      <a16:colId xmlns:a16="http://schemas.microsoft.com/office/drawing/2014/main" val="1205056626"/>
                    </a:ext>
                  </a:extLst>
                </a:gridCol>
              </a:tblGrid>
              <a:tr h="253760">
                <a:tc>
                  <a:txBody>
                    <a:bodyPr/>
                    <a:lstStyle/>
                    <a:p>
                      <a:pPr algn="ctr"/>
                      <a:r>
                        <a:rPr lang="en-US" sz="1100" b="0" baseline="0" dirty="0">
                          <a:ln w="12700">
                            <a:noFill/>
                          </a:ln>
                          <a:solidFill>
                            <a:schemeClr val="tx1"/>
                          </a:solidFill>
                          <a:latin typeface="+mn-lt"/>
                        </a:rPr>
                        <a:t>+6.3%</a:t>
                      </a:r>
                    </a:p>
                  </a:txBody>
                  <a:tcPr marL="1440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891279064"/>
                  </a:ext>
                </a:extLst>
              </a:tr>
            </a:tbl>
          </a:graphicData>
        </a:graphic>
      </p:graphicFrame>
      <p:sp>
        <p:nvSpPr>
          <p:cNvPr id="10" name="Title 1">
            <a:extLst>
              <a:ext uri="{FF2B5EF4-FFF2-40B4-BE49-F238E27FC236}">
                <a16:creationId xmlns:a16="http://schemas.microsoft.com/office/drawing/2014/main" id="{D6E9617E-AF8C-4694-B039-877AC6EF25EC}"/>
              </a:ext>
            </a:extLst>
          </p:cNvPr>
          <p:cNvSpPr>
            <a:spLocks noGrp="1"/>
          </p:cNvSpPr>
          <p:nvPr>
            <p:ph type="title"/>
          </p:nvPr>
        </p:nvSpPr>
        <p:spPr>
          <a:xfrm>
            <a:off x="393405" y="247156"/>
            <a:ext cx="11274552" cy="451231"/>
          </a:xfrm>
        </p:spPr>
        <p:txBody>
          <a:bodyPr/>
          <a:lstStyle/>
          <a:p>
            <a:r>
              <a:rPr lang="en-US" sz="2800" b="1" dirty="0">
                <a:solidFill>
                  <a:srgbClr val="002856"/>
                </a:solidFill>
                <a:cs typeface="Arial"/>
              </a:rPr>
              <a:t>Revenue and IT Budget Changes May Not Be Enough to Keep Up with Inflation</a:t>
            </a:r>
            <a:endParaRPr lang="en-US" sz="2800" dirty="0"/>
          </a:p>
        </p:txBody>
      </p:sp>
      <p:graphicFrame>
        <p:nvGraphicFramePr>
          <p:cNvPr id="2" name="REPLACE{val &gt;&quot;0.0&quot;}{rpl=&quot;+&quot; /&amp; val  /&amp; &quot;%&quot;}">
            <a:extLst>
              <a:ext uri="{FF2B5EF4-FFF2-40B4-BE49-F238E27FC236}">
                <a16:creationId xmlns:a16="http://schemas.microsoft.com/office/drawing/2014/main" id="{1433CFB1-B386-76E6-A030-63CD3E83235A}"/>
              </a:ext>
            </a:extLst>
          </p:cNvPr>
          <p:cNvGraphicFramePr>
            <a:graphicFrameLocks noGrp="1"/>
          </p:cNvGraphicFramePr>
          <p:nvPr>
            <p:extLst>
              <p:ext uri="{D42A27DB-BD31-4B8C-83A1-F6EECF244321}">
                <p14:modId xmlns:p14="http://schemas.microsoft.com/office/powerpoint/2010/main" val="4081890827"/>
              </p:ext>
            </p:extLst>
          </p:nvPr>
        </p:nvGraphicFramePr>
        <p:xfrm>
          <a:off x="5258692" y="1845448"/>
          <a:ext cx="896729" cy="259080"/>
        </p:xfrm>
        <a:graphic>
          <a:graphicData uri="http://schemas.openxmlformats.org/drawingml/2006/table">
            <a:tbl>
              <a:tblPr firstRow="1" bandRow="1">
                <a:tableStyleId>{6E25E649-3F16-4E02-A733-19D2CDBF48F0}</a:tableStyleId>
              </a:tblPr>
              <a:tblGrid>
                <a:gridCol w="896729">
                  <a:extLst>
                    <a:ext uri="{9D8B030D-6E8A-4147-A177-3AD203B41FA5}">
                      <a16:colId xmlns:a16="http://schemas.microsoft.com/office/drawing/2014/main" val="1205056626"/>
                    </a:ext>
                  </a:extLst>
                </a:gridCol>
              </a:tblGrid>
              <a:tr h="223326">
                <a:tc>
                  <a:txBody>
                    <a:bodyPr/>
                    <a:lstStyle/>
                    <a:p>
                      <a:pPr algn="ctr"/>
                      <a:r>
                        <a:rPr lang="en-US" sz="1100" b="0" baseline="0" dirty="0">
                          <a:ln w="12700">
                            <a:noFill/>
                          </a:ln>
                          <a:solidFill>
                            <a:schemeClr val="tx1"/>
                          </a:solidFill>
                          <a:latin typeface="+mn-lt"/>
                        </a:rPr>
                        <a:t>+3.9%</a:t>
                      </a:r>
                    </a:p>
                  </a:txBody>
                  <a:tcPr marL="14400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891279064"/>
                  </a:ext>
                </a:extLst>
              </a:tr>
            </a:tbl>
          </a:graphicData>
        </a:graphic>
      </p:graphicFrame>
      <p:sp>
        <p:nvSpPr>
          <p:cNvPr id="3" name="Google Shape;548;p11">
            <a:extLst>
              <a:ext uri="{FF2B5EF4-FFF2-40B4-BE49-F238E27FC236}">
                <a16:creationId xmlns:a16="http://schemas.microsoft.com/office/drawing/2014/main" id="{00FB18E8-32A1-8D44-049A-5BDEC109501F}"/>
              </a:ext>
            </a:extLst>
          </p:cNvPr>
          <p:cNvSpPr txBox="1"/>
          <p:nvPr/>
        </p:nvSpPr>
        <p:spPr>
          <a:xfrm>
            <a:off x="8580844" y="829032"/>
            <a:ext cx="3368985" cy="4524275"/>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lvl="0">
              <a:buClr>
                <a:srgbClr val="000000"/>
              </a:buClr>
              <a:buSzPts val="1800"/>
            </a:pPr>
            <a:r>
              <a:rPr lang="en-US" dirty="0">
                <a:solidFill>
                  <a:srgbClr val="000000"/>
                </a:solidFill>
                <a:latin typeface="Arial"/>
                <a:ea typeface="Arial"/>
                <a:cs typeface="Arial"/>
                <a:sym typeface="Arial"/>
              </a:rPr>
              <a:t>Success in insurance requires </a:t>
            </a:r>
            <a:r>
              <a:rPr lang="en-US" dirty="0">
                <a:solidFill>
                  <a:srgbClr val="000000"/>
                </a:solidFill>
                <a:ea typeface="Arial"/>
                <a:cs typeface="Arial"/>
                <a:sym typeface="Arial"/>
              </a:rPr>
              <a:t>investing simultaneously in </a:t>
            </a:r>
            <a:r>
              <a:rPr lang="en-US" dirty="0">
                <a:solidFill>
                  <a:srgbClr val="000000"/>
                </a:solidFill>
                <a:latin typeface="Arial"/>
                <a:ea typeface="Arial"/>
                <a:cs typeface="Arial"/>
                <a:sym typeface="Arial"/>
              </a:rPr>
              <a:t> tackling legacy modernization and technologies to support digital and business success. </a:t>
            </a:r>
          </a:p>
          <a:p>
            <a:pPr marL="0" marR="0" lvl="0" indent="0" algn="l" rtl="0">
              <a:lnSpc>
                <a:spcPct val="100000"/>
              </a:lnSpc>
              <a:spcBef>
                <a:spcPts val="0"/>
              </a:spcBef>
              <a:spcAft>
                <a:spcPts val="0"/>
              </a:spcAft>
              <a:buClr>
                <a:srgbClr val="000000"/>
              </a:buClr>
              <a:buSzPts val="1800"/>
              <a:buFont typeface="Arial"/>
              <a:buNone/>
            </a:pPr>
            <a:endParaRPr lang="en-US"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dirty="0">
                <a:solidFill>
                  <a:srgbClr val="000000"/>
                </a:solidFill>
                <a:latin typeface="Arial"/>
                <a:ea typeface="Arial"/>
                <a:cs typeface="Arial"/>
                <a:sym typeface="Arial"/>
              </a:rPr>
              <a:t>Expectations for the average IT budget changes for 2024 have dropped however, falling from +5.0 from the 2023 CIO study to +3.9% for 2024. This will be a problem for the industry and will make it difficult to hit the revenue projections that most CEOs desire. Reprioritization of IT will be a result.</a:t>
            </a:r>
          </a:p>
        </p:txBody>
      </p:sp>
    </p:spTree>
    <p:custDataLst>
      <p:tags r:id="rId1"/>
    </p:custDataLst>
    <p:extLst>
      <p:ext uri="{BB962C8B-B14F-4D97-AF65-F5344CB8AC3E}">
        <p14:creationId xmlns:p14="http://schemas.microsoft.com/office/powerpoint/2010/main" val="2553202926"/>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a16="http://schemas.microsoft.com/office/drawing/2014/main"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74B9-E2BA-B50C-4FC0-F120FB87DF16}"/>
              </a:ext>
            </a:extLst>
          </p:cNvPr>
          <p:cNvSpPr>
            <a:spLocks noGrp="1"/>
          </p:cNvSpPr>
          <p:nvPr>
            <p:ph type="title"/>
          </p:nvPr>
        </p:nvSpPr>
        <p:spPr/>
        <p:txBody>
          <a:bodyPr/>
          <a:lstStyle/>
          <a:p>
            <a:r>
              <a:rPr lang="en-US" dirty="0"/>
              <a:t>Outcomes from Digital Technology Investments</a:t>
            </a:r>
          </a:p>
        </p:txBody>
      </p:sp>
    </p:spTree>
    <p:extLst>
      <p:ext uri="{BB962C8B-B14F-4D97-AF65-F5344CB8AC3E}">
        <p14:creationId xmlns:p14="http://schemas.microsoft.com/office/powerpoint/2010/main" val="220383441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4" name="Google Shape;624;p28"/>
          <p:cNvSpPr txBox="1"/>
          <p:nvPr/>
        </p:nvSpPr>
        <p:spPr>
          <a:xfrm>
            <a:off x="457199" y="5572443"/>
            <a:ext cx="8496605" cy="677078"/>
          </a:xfrm>
          <a:prstGeom prst="rect">
            <a:avLst/>
          </a:prstGeom>
          <a:noFill/>
          <a:ln>
            <a:noFill/>
          </a:ln>
        </p:spPr>
        <p:txBody>
          <a:bodyPr spcFirstLastPara="1" wrap="square" lIns="0" tIns="91425" rIns="91425" bIns="91425"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n = 110 Insurance </a:t>
            </a:r>
            <a:r>
              <a:rPr lang="en-US" sz="1200" dirty="0">
                <a:solidFill>
                  <a:schemeClr val="dk1"/>
                </a:solidFill>
                <a:latin typeface="Arial"/>
                <a:ea typeface="Arial"/>
                <a:cs typeface="Arial"/>
                <a:sym typeface="Arial"/>
              </a:rPr>
              <a:t> CIOs and technology executives answering</a:t>
            </a:r>
          </a:p>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rgbClr val="7F7F7F"/>
                </a:solidFill>
                <a:latin typeface="Arial"/>
                <a:ea typeface="Arial"/>
                <a:cs typeface="Arial"/>
                <a:sym typeface="Arial"/>
              </a:rPr>
              <a:t>Q. Thinking about your enterprise’s investments in digital technologies, which types of outcomes are most critical to your enterprise?</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latin typeface="Arial"/>
                <a:ea typeface="Arial"/>
                <a:cs typeface="Arial"/>
                <a:sym typeface="Arial"/>
              </a:rPr>
              <a:t>Source: 2024 Gartner CIO and Technology Executive Survey</a:t>
            </a:r>
          </a:p>
        </p:txBody>
      </p:sp>
      <p:sp>
        <p:nvSpPr>
          <p:cNvPr id="625" name="Google Shape;625;p28"/>
          <p:cNvSpPr txBox="1"/>
          <p:nvPr/>
        </p:nvSpPr>
        <p:spPr>
          <a:xfrm>
            <a:off x="457200" y="1128881"/>
            <a:ext cx="7315200" cy="652486"/>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Critical Outcomes Sought by Digital Technology Investments</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Percentage of Insurance Respondents, Three Ranked Outcomes</a:t>
            </a:r>
            <a:endParaRPr lang="en-US" sz="1400" b="0" i="0" u="none" strike="noStrike" cap="none" dirty="0">
              <a:solidFill>
                <a:srgbClr val="000000"/>
              </a:solidFill>
              <a:latin typeface="Arial"/>
              <a:ea typeface="Arial"/>
              <a:cs typeface="Arial"/>
              <a:sym typeface="Arial"/>
            </a:endParaRPr>
          </a:p>
        </p:txBody>
      </p:sp>
      <p:sp>
        <p:nvSpPr>
          <p:cNvPr id="626" name="Google Shape;626;p28"/>
          <p:cNvSpPr txBox="1">
            <a:spLocks noGrp="1"/>
          </p:cNvSpPr>
          <p:nvPr>
            <p:ph type="title"/>
          </p:nvPr>
        </p:nvSpPr>
        <p:spPr>
          <a:xfrm>
            <a:off x="326572" y="406136"/>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2856"/>
              </a:buClr>
              <a:buSzPts val="3200"/>
              <a:buFont typeface="Arial"/>
              <a:buNone/>
            </a:pPr>
            <a:r>
              <a:rPr lang="en-US" sz="2800" dirty="0"/>
              <a:t>Critical Enterprise Outcomes</a:t>
            </a:r>
          </a:p>
        </p:txBody>
      </p:sp>
      <p:graphicFrame>
        <p:nvGraphicFramePr>
          <p:cNvPr id="627" name="STV[SL19] STV[SL19zero]"/>
          <p:cNvGraphicFramePr/>
          <p:nvPr>
            <p:extLst>
              <p:ext uri="{D42A27DB-BD31-4B8C-83A1-F6EECF244321}">
                <p14:modId xmlns:p14="http://schemas.microsoft.com/office/powerpoint/2010/main" val="2155238836"/>
              </p:ext>
            </p:extLst>
          </p:nvPr>
        </p:nvGraphicFramePr>
        <p:xfrm>
          <a:off x="457200" y="1828800"/>
          <a:ext cx="7635240" cy="3567600"/>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594;p17">
            <a:extLst>
              <a:ext uri="{FF2B5EF4-FFF2-40B4-BE49-F238E27FC236}">
                <a16:creationId xmlns:a16="http://schemas.microsoft.com/office/drawing/2014/main" id="{4665FF06-725C-7258-49F0-17E8D1F715F4}"/>
              </a:ext>
            </a:extLst>
          </p:cNvPr>
          <p:cNvSpPr txBox="1"/>
          <p:nvPr/>
        </p:nvSpPr>
        <p:spPr>
          <a:xfrm>
            <a:off x="8092440" y="327151"/>
            <a:ext cx="3782234" cy="5570715"/>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dirty="0">
                <a:latin typeface="Arial"/>
                <a:ea typeface="Arial"/>
                <a:cs typeface="Arial"/>
                <a:sym typeface="Arial"/>
              </a:rPr>
              <a:t>Focus on customer experience continues to be the top priority among insurance CIOs and technology leaders for 2024. This will be a driving force for many IT investments especially around channels, AI, and digital platforms (including CX).</a:t>
            </a:r>
          </a:p>
          <a:p>
            <a:pPr marL="0" marR="0" lvl="0" indent="0" algn="l" rtl="0">
              <a:lnSpc>
                <a:spcPct val="100000"/>
              </a:lnSpc>
              <a:spcBef>
                <a:spcPts val="0"/>
              </a:spcBef>
              <a:spcAft>
                <a:spcPts val="0"/>
              </a:spcAft>
              <a:buClr>
                <a:srgbClr val="000000"/>
              </a:buClr>
              <a:buSzPts val="1800"/>
              <a:buFont typeface="Arial"/>
              <a:buNone/>
            </a:pPr>
            <a:endParaRPr lang="en-US"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dirty="0">
                <a:latin typeface="Arial"/>
                <a:ea typeface="Arial"/>
                <a:cs typeface="Arial"/>
                <a:sym typeface="Arial"/>
              </a:rPr>
              <a:t>CIOs also report that generating revenue and improving operational margins are very important too. (in fact, generating revenue is ranked as the number 1 critical outcome more often than customer experience).  These three priorities will take substantial IT investment to accomplish, which will be challenged by the reduced budget growth that is projected for 2024.</a:t>
            </a:r>
            <a:endParaRPr lang="en-US" b="0" i="0" u="none" strike="noStrike" cap="none" dirty="0">
              <a:latin typeface="Arial"/>
              <a:ea typeface="Arial"/>
              <a:cs typeface="Arial"/>
              <a:sym typeface="Arial"/>
            </a:endParaRPr>
          </a:p>
        </p:txBody>
      </p:sp>
    </p:spTree>
    <p:extLst>
      <p:ext uri="{BB962C8B-B14F-4D97-AF65-F5344CB8AC3E}">
        <p14:creationId xmlns:p14="http://schemas.microsoft.com/office/powerpoint/2010/main" val="1172001113"/>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5" name="Google Shape;655;p31">
            <a:extLst>
              <a:ext uri="{FF2B5EF4-FFF2-40B4-BE49-F238E27FC236}">
                <a16:creationId xmlns:a16="http://schemas.microsoft.com/office/drawing/2014/main" id="{C37A9F9C-43BC-D32F-1886-F9EA2F513E6C}"/>
              </a:ext>
            </a:extLst>
          </p:cNvPr>
          <p:cNvSpPr txBox="1"/>
          <p:nvPr/>
        </p:nvSpPr>
        <p:spPr>
          <a:xfrm>
            <a:off x="457199" y="5582940"/>
            <a:ext cx="11441018" cy="677078"/>
          </a:xfrm>
          <a:prstGeom prst="rect">
            <a:avLst/>
          </a:prstGeom>
          <a:noFill/>
          <a:ln>
            <a:noFill/>
          </a:ln>
        </p:spPr>
        <p:txBody>
          <a:bodyPr spcFirstLastPara="1" wrap="square" lIns="0" tIns="91425" rIns="91425" bIns="91425"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n varies by outcome, Insurance </a:t>
            </a:r>
            <a:r>
              <a:rPr lang="en-US" sz="1200" dirty="0">
                <a:solidFill>
                  <a:schemeClr val="dk1"/>
                </a:solidFill>
                <a:latin typeface="Arial"/>
                <a:ea typeface="Arial"/>
                <a:cs typeface="Arial"/>
                <a:sym typeface="Arial"/>
              </a:rPr>
              <a:t>CIOs and technology executives to select the given outcome a top 3 most critical </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latin typeface="Arial"/>
                <a:ea typeface="Arial"/>
                <a:cs typeface="Arial"/>
                <a:sym typeface="Arial"/>
              </a:rPr>
              <a:t>Q. How would your CEO (or head of the enterprise) rate the performance of your enterprise’s investments in digital technologies toward the realization of these business outcomes?</a:t>
            </a:r>
          </a:p>
          <a:p>
            <a:pPr lvl="0">
              <a:buClr>
                <a:srgbClr val="000000"/>
              </a:buClr>
              <a:buSzPts val="900"/>
            </a:pPr>
            <a:r>
              <a:rPr lang="en-US" sz="1000" b="0" i="0" u="none" strike="noStrike" cap="none" dirty="0">
                <a:solidFill>
                  <a:srgbClr val="7F7F7F"/>
                </a:solidFill>
                <a:latin typeface="Arial"/>
                <a:ea typeface="Arial"/>
                <a:cs typeface="Arial"/>
                <a:sym typeface="Arial"/>
              </a:rPr>
              <a:t>Source: 2024 Gartner CIO and Technology Executive Survey</a:t>
            </a:r>
            <a:endParaRPr lang="en-US" sz="1400" b="0" i="0" u="none" strike="noStrike" cap="none" dirty="0">
              <a:solidFill>
                <a:srgbClr val="000000"/>
              </a:solidFill>
              <a:latin typeface="Arial"/>
              <a:ea typeface="Arial"/>
              <a:cs typeface="Arial"/>
              <a:sym typeface="Arial"/>
            </a:endParaRPr>
          </a:p>
        </p:txBody>
      </p:sp>
      <p:sp>
        <p:nvSpPr>
          <p:cNvPr id="6" name="Google Shape;656;p31">
            <a:extLst>
              <a:ext uri="{FF2B5EF4-FFF2-40B4-BE49-F238E27FC236}">
                <a16:creationId xmlns:a16="http://schemas.microsoft.com/office/drawing/2014/main" id="{77C2E131-54C7-61C8-B67B-97A970F7D957}"/>
              </a:ext>
            </a:extLst>
          </p:cNvPr>
          <p:cNvSpPr txBox="1"/>
          <p:nvPr/>
        </p:nvSpPr>
        <p:spPr>
          <a:xfrm>
            <a:off x="329979" y="1259922"/>
            <a:ext cx="7315200"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Performance of Digital Technology Investments by Most Critical Outcomes </a:t>
            </a:r>
            <a:endParaRPr lang="en-US" sz="1400" b="0" i="0" u="none" strike="noStrike" cap="none" dirty="0">
              <a:solidFill>
                <a:srgbClr val="000000"/>
              </a:solidFill>
              <a:latin typeface="Arial"/>
              <a:ea typeface="Arial"/>
              <a:cs typeface="Arial"/>
              <a:sym typeface="Arial"/>
            </a:endParaRPr>
          </a:p>
        </p:txBody>
      </p:sp>
      <p:sp>
        <p:nvSpPr>
          <p:cNvPr id="7" name="Google Shape;657;p31">
            <a:extLst>
              <a:ext uri="{FF2B5EF4-FFF2-40B4-BE49-F238E27FC236}">
                <a16:creationId xmlns:a16="http://schemas.microsoft.com/office/drawing/2014/main" id="{47F6C9C5-52B0-E26A-BFEB-D9FB3F877021}"/>
              </a:ext>
            </a:extLst>
          </p:cNvPr>
          <p:cNvSpPr txBox="1">
            <a:spLocks noGrp="1"/>
          </p:cNvSpPr>
          <p:nvPr>
            <p:ph type="title"/>
          </p:nvPr>
        </p:nvSpPr>
        <p:spPr>
          <a:xfrm>
            <a:off x="269501" y="81468"/>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2856"/>
              </a:buClr>
              <a:buSzPts val="3200"/>
              <a:buFont typeface="Arial"/>
              <a:buNone/>
            </a:pPr>
            <a:r>
              <a:rPr lang="en-US" sz="2800" b="1" dirty="0">
                <a:solidFill>
                  <a:srgbClr val="002856"/>
                </a:solidFill>
                <a:ea typeface="Arial"/>
                <a:cs typeface="Arial"/>
                <a:sym typeface="Arial"/>
              </a:rPr>
              <a:t>Digital Technology Investments Toward Ensuring Compliance/Minimizing Risks are Most Likely to Meet or Exceed CEO Expectations</a:t>
            </a:r>
            <a:endParaRPr lang="en-US" sz="2800" dirty="0"/>
          </a:p>
        </p:txBody>
      </p:sp>
      <p:graphicFrame>
        <p:nvGraphicFramePr>
          <p:cNvPr id="2" name="STV[SL20]">
            <a:extLst>
              <a:ext uri="{FF2B5EF4-FFF2-40B4-BE49-F238E27FC236}">
                <a16:creationId xmlns:a16="http://schemas.microsoft.com/office/drawing/2014/main" id="{9B2988FD-F4B4-9C88-4CC4-90FB594BC952}"/>
              </a:ext>
            </a:extLst>
          </p:cNvPr>
          <p:cNvGraphicFramePr/>
          <p:nvPr>
            <p:extLst>
              <p:ext uri="{D42A27DB-BD31-4B8C-83A1-F6EECF244321}">
                <p14:modId xmlns:p14="http://schemas.microsoft.com/office/powerpoint/2010/main" val="50881161"/>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3" name="Google Shape;603;p18">
            <a:extLst>
              <a:ext uri="{FF2B5EF4-FFF2-40B4-BE49-F238E27FC236}">
                <a16:creationId xmlns:a16="http://schemas.microsoft.com/office/drawing/2014/main" id="{EA076037-D65A-6181-5310-51B3EDF82120}"/>
              </a:ext>
            </a:extLst>
          </p:cNvPr>
          <p:cNvSpPr txBox="1"/>
          <p:nvPr/>
        </p:nvSpPr>
        <p:spPr>
          <a:xfrm>
            <a:off x="8217725" y="1496291"/>
            <a:ext cx="3431779" cy="3416279"/>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latin typeface="Arial"/>
                <a:ea typeface="Arial"/>
                <a:cs typeface="Arial"/>
                <a:sym typeface="Arial"/>
              </a:rPr>
              <a:t>Overall digital technology investments are producing positive outcomes and meeting CEO expectations, however those targeted at compliance and risk are performing substantially better than those targeted at revenue and improving operating margins. This is easier and faster to measure than the other options listed here.</a:t>
            </a: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421036995"/>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a16="http://schemas.microsoft.com/office/drawing/2014/main"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F5F"/>
                </a:solidFill>
              </a:rPr>
              <a:t>Table of Contents</a:t>
            </a:r>
          </a:p>
        </p:txBody>
      </p:sp>
      <p:graphicFrame>
        <p:nvGraphicFramePr>
          <p:cNvPr id="5" name="Table 4">
            <a:extLst>
              <a:ext uri="{FF2B5EF4-FFF2-40B4-BE49-F238E27FC236}">
                <a16:creationId xmlns:a16="http://schemas.microsoft.com/office/drawing/2014/main" id="{9E0A374E-8F9D-4A80-BA89-86322044CB9B}"/>
              </a:ext>
            </a:extLst>
          </p:cNvPr>
          <p:cNvGraphicFramePr>
            <a:graphicFrameLocks noGrp="1"/>
          </p:cNvGraphicFramePr>
          <p:nvPr>
            <p:extLst>
              <p:ext uri="{D42A27DB-BD31-4B8C-83A1-F6EECF244321}">
                <p14:modId xmlns:p14="http://schemas.microsoft.com/office/powerpoint/2010/main" val="3123485424"/>
              </p:ext>
            </p:extLst>
          </p:nvPr>
        </p:nvGraphicFramePr>
        <p:xfrm>
          <a:off x="643180" y="920712"/>
          <a:ext cx="7834821" cy="4389120"/>
        </p:xfrm>
        <a:graphic>
          <a:graphicData uri="http://schemas.openxmlformats.org/drawingml/2006/table">
            <a:tbl>
              <a:tblPr>
                <a:tableStyleId>{5C22544A-7EE6-4342-B048-85BDC9FD1C3A}</a:tableStyleId>
              </a:tblPr>
              <a:tblGrid>
                <a:gridCol w="6818821">
                  <a:extLst>
                    <a:ext uri="{9D8B030D-6E8A-4147-A177-3AD203B41FA5}">
                      <a16:colId xmlns:a16="http://schemas.microsoft.com/office/drawing/2014/main" val="4238911382"/>
                    </a:ext>
                  </a:extLst>
                </a:gridCol>
                <a:gridCol w="1016000">
                  <a:extLst>
                    <a:ext uri="{9D8B030D-6E8A-4147-A177-3AD203B41FA5}">
                      <a16:colId xmlns:a16="http://schemas.microsoft.com/office/drawing/2014/main" val="1175360284"/>
                    </a:ext>
                  </a:extLst>
                </a:gridCol>
              </a:tblGrid>
              <a:tr h="548640">
                <a:tc>
                  <a:txBody>
                    <a:bodyPr/>
                    <a:lstStyle/>
                    <a:p>
                      <a:r>
                        <a:rPr lang="en-US" dirty="0">
                          <a:hlinkClick r:id="rId3" action="ppaction://hlinksldjump"/>
                        </a:rPr>
                        <a:t>Survey Overview, Respondent Profile and Methodology</a:t>
                      </a:r>
                      <a:endParaRPr lang="en-US" u="sng"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3383922"/>
                  </a:ext>
                </a:extLst>
              </a:tr>
              <a:tr h="548640">
                <a:tc>
                  <a:txBody>
                    <a:bodyPr/>
                    <a:lstStyle/>
                    <a:p>
                      <a:r>
                        <a:rPr lang="en-US" dirty="0">
                          <a:hlinkClick r:id="rId4" action="ppaction://hlinksldjump"/>
                        </a:rPr>
                        <a:t>Key Findings and Recommendations</a:t>
                      </a:r>
                      <a:endParaRPr lang="en-US" dirty="0">
                        <a:hlinkClick r:id="rId5" action="ppaction://hlinksldjump"/>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r">
                        <a:buNone/>
                      </a:pPr>
                      <a:r>
                        <a:rPr lang="en-US" dirty="0"/>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8584033"/>
                  </a:ext>
                </a:extLst>
              </a:tr>
              <a:tr h="548640">
                <a:tc>
                  <a:txBody>
                    <a:bodyPr/>
                    <a:lstStyle/>
                    <a:p>
                      <a:pPr marL="0" marR="0" lvl="0" indent="0" algn="l">
                        <a:lnSpc>
                          <a:spcPct val="100000"/>
                        </a:lnSpc>
                        <a:spcBef>
                          <a:spcPts val="0"/>
                        </a:spcBef>
                        <a:spcAft>
                          <a:spcPts val="0"/>
                        </a:spcAft>
                        <a:buNone/>
                      </a:pPr>
                      <a:r>
                        <a:rPr lang="en-US" dirty="0">
                          <a:hlinkClick r:id="rId6" action="ppaction://hlinksldjump"/>
                        </a:rPr>
                        <a:t>IT Budget Changes</a:t>
                      </a:r>
                      <a:endParaRPr lang="en-AU"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5718723"/>
                  </a:ext>
                </a:extLst>
              </a:tr>
              <a:tr h="548640">
                <a:tc>
                  <a:txBody>
                    <a:bodyPr/>
                    <a:lstStyle/>
                    <a:p>
                      <a:pPr lvl="0">
                        <a:buNone/>
                      </a:pPr>
                      <a:r>
                        <a:rPr lang="en-US" dirty="0">
                          <a:hlinkClick r:id="rId7" action="ppaction://hlinksldjump"/>
                        </a:rPr>
                        <a:t>Outcomes from Digital Technology Investments</a:t>
                      </a:r>
                      <a:endParaRPr lang="en-US" sz="1800" b="0" i="0" u="none" strike="noStrike" noProof="0"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3713403"/>
                  </a:ext>
                </a:extLst>
              </a:tr>
              <a:tr h="548640">
                <a:tc>
                  <a:txBody>
                    <a:bodyPr/>
                    <a:lstStyle/>
                    <a:p>
                      <a:pPr lvl="0">
                        <a:buNone/>
                      </a:pPr>
                      <a:r>
                        <a:rPr lang="en-US" dirty="0">
                          <a:hlinkClick r:id="rId8" action="ppaction://hlinksldjump"/>
                        </a:rPr>
                        <a:t>Distribution of Responsibilities for Digital Leadership</a:t>
                      </a:r>
                      <a:endParaRPr lang="en-US"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6708950"/>
                  </a:ext>
                </a:extLst>
              </a:tr>
              <a:tr h="548640">
                <a:tc>
                  <a:txBody>
                    <a:bodyPr/>
                    <a:lstStyle/>
                    <a:p>
                      <a:pPr lvl="0">
                        <a:buNone/>
                      </a:pPr>
                      <a:r>
                        <a:rPr lang="en-US" dirty="0">
                          <a:hlinkClick r:id="rId9" action="ppaction://hlinksldjump"/>
                        </a:rPr>
                        <a:t>CIO Priorities</a:t>
                      </a:r>
                      <a:endParaRPr lang="en-US"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84338"/>
                  </a:ext>
                </a:extLst>
              </a:tr>
              <a:tr h="548640">
                <a:tc>
                  <a:txBody>
                    <a:bodyPr/>
                    <a:lstStyle/>
                    <a:p>
                      <a:pPr lvl="0">
                        <a:buNone/>
                      </a:pPr>
                      <a:r>
                        <a:rPr lang="en-US" dirty="0">
                          <a:hlinkClick r:id="rId10" action="ppaction://hlinksldjump"/>
                        </a:rPr>
                        <a:t>Technology Adoption and Investment</a:t>
                      </a:r>
                      <a:endParaRPr lang="en-US"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dirty="0"/>
                        <a:t>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8616703"/>
                  </a:ext>
                </a:extLst>
              </a:tr>
              <a:tr h="548640">
                <a:tc>
                  <a:txBody>
                    <a:bodyPr/>
                    <a:lstStyle/>
                    <a:p>
                      <a:pPr lvl="0">
                        <a:buNone/>
                      </a:pPr>
                      <a:endParaRPr lang="en-US" dirty="0">
                        <a:solidFill>
                          <a:srgbClr val="0070C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437093"/>
                  </a:ext>
                </a:extLst>
              </a:tr>
            </a:tbl>
          </a:graphicData>
        </a:graphic>
      </p:graphicFrame>
    </p:spTree>
    <p:extLst>
      <p:ext uri="{BB962C8B-B14F-4D97-AF65-F5344CB8AC3E}">
        <p14:creationId xmlns:p14="http://schemas.microsoft.com/office/powerpoint/2010/main" val="1279888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3AEB34A9-6DEE-4DA9-A90F-B8E031F50FF1}"/>
              </a:ext>
            </a:extLst>
          </p:cNvPr>
          <p:cNvSpPr txBox="1"/>
          <p:nvPr/>
        </p:nvSpPr>
        <p:spPr>
          <a:xfrm>
            <a:off x="457199" y="5475384"/>
            <a:ext cx="11437435" cy="830997"/>
          </a:xfrm>
          <a:prstGeom prst="rect">
            <a:avLst/>
          </a:prstGeom>
          <a:noFill/>
        </p:spPr>
        <p:txBody>
          <a:bodyPr wrap="square" lIns="0" tIns="91440" rIns="91440" bIns="91440" rtlCol="0" anchor="b">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n = 2,223 (Total) n = 102 (Insurance) CIOs and technology executives answering, excluding “don’t know”</a:t>
            </a:r>
            <a:endParaRPr lang="en-US" sz="1000" dirty="0">
              <a:solidFill>
                <a:srgbClr val="6F7878"/>
              </a:solidFill>
              <a:latin typeface="Arial"/>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rgbClr val="6F7878"/>
                </a:solidFill>
                <a:latin typeface="Arial"/>
                <a:cs typeface="Arial"/>
              </a:rPr>
              <a:t>x-a</a:t>
            </a:r>
            <a:r>
              <a:rPr kumimoji="0" lang="en-US" sz="1000" b="0" i="0" u="none" strike="noStrike" kern="1200" cap="none" spc="0" normalizeH="0" baseline="0" noProof="0" dirty="0" err="1">
                <a:ln>
                  <a:noFill/>
                </a:ln>
                <a:solidFill>
                  <a:srgbClr val="6F7878"/>
                </a:solidFill>
                <a:effectLst/>
                <a:uLnTx/>
                <a:uFillTx/>
                <a:latin typeface="Arial"/>
                <a:ea typeface="+mn-ea"/>
                <a:cs typeface="Arial"/>
              </a:rPr>
              <a:t>xis</a:t>
            </a:r>
            <a:r>
              <a:rPr kumimoji="0" lang="en-US" sz="1000" b="0" i="0" u="none" strike="noStrike" kern="1200" cap="none" spc="0" normalizeH="0" baseline="0" noProof="0" dirty="0">
                <a:ln>
                  <a:noFill/>
                </a:ln>
                <a:solidFill>
                  <a:srgbClr val="6F7878"/>
                </a:solidFill>
                <a:effectLst/>
                <a:uLnTx/>
                <a:uFillTx/>
                <a:latin typeface="Arial"/>
                <a:ea typeface="+mn-ea"/>
                <a:cs typeface="Arial"/>
              </a:rPr>
              <a:t>: Q. What percentage of your enterprise’s processes (core and support) have been optimized (made more efficient) through digital means?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rgbClr val="6F7878"/>
                </a:solidFill>
                <a:latin typeface="Arial"/>
              </a:rPr>
              <a:t>y-a</a:t>
            </a:r>
            <a:r>
              <a:rPr kumimoji="0" lang="en-US" sz="1000" b="0" i="0" u="none" strike="noStrike" kern="1200" cap="none" spc="0" normalizeH="0" baseline="0" noProof="0" dirty="0" err="1">
                <a:ln>
                  <a:noFill/>
                </a:ln>
                <a:solidFill>
                  <a:srgbClr val="6F7878"/>
                </a:solidFill>
                <a:effectLst/>
                <a:uLnTx/>
                <a:uFillTx/>
                <a:latin typeface="Arial"/>
                <a:ea typeface="+mn-ea"/>
                <a:cs typeface="+mn-cs"/>
              </a:rPr>
              <a:t>xis</a:t>
            </a:r>
            <a:r>
              <a:rPr kumimoji="0" lang="en-US" sz="1000" b="0" i="0" u="none" strike="noStrike" kern="1200" cap="none" spc="0" normalizeH="0" baseline="0" noProof="0" dirty="0">
                <a:ln>
                  <a:noFill/>
                </a:ln>
                <a:solidFill>
                  <a:srgbClr val="6F7878"/>
                </a:solidFill>
                <a:effectLst/>
                <a:uLnTx/>
                <a:uFillTx/>
                <a:latin typeface="Arial"/>
                <a:ea typeface="+mn-ea"/>
                <a:cs typeface="+mn-cs"/>
              </a:rPr>
              <a:t>: Q. What percentage of your enterprise’s total revenue would you attribute to digital products and services?</a:t>
            </a:r>
          </a:p>
          <a:p>
            <a:pPr>
              <a:defRPr/>
            </a:pPr>
            <a:r>
              <a:rPr kumimoji="0" lang="en-US" sz="1000" b="0" i="0" u="none" strike="noStrike" kern="1200" cap="none" spc="0" normalizeH="0" baseline="0" noProof="0" dirty="0">
                <a:ln>
                  <a:noFill/>
                </a:ln>
                <a:solidFill>
                  <a:srgbClr val="6F7878"/>
                </a:solidFill>
                <a:effectLst/>
                <a:uLnTx/>
                <a:uFillTx/>
                <a:latin typeface="Arial"/>
                <a:ea typeface="+mn-ea"/>
                <a:cs typeface="Arial"/>
              </a:rPr>
              <a:t>Source: 2024 Gartner CIO and Technology Executive Survey</a:t>
            </a:r>
          </a:p>
        </p:txBody>
      </p:sp>
      <p:sp>
        <p:nvSpPr>
          <p:cNvPr id="2" name="Title 1">
            <a:extLst>
              <a:ext uri="{FF2B5EF4-FFF2-40B4-BE49-F238E27FC236}">
                <a16:creationId xmlns:a16="http://schemas.microsoft.com/office/drawing/2014/main" id="{66A319F9-12A8-43A1-B47F-AADB6DAF6D33}"/>
              </a:ext>
            </a:extLst>
          </p:cNvPr>
          <p:cNvSpPr>
            <a:spLocks noGrp="1"/>
          </p:cNvSpPr>
          <p:nvPr>
            <p:ph type="title"/>
          </p:nvPr>
        </p:nvSpPr>
        <p:spPr/>
        <p:txBody>
          <a:bodyPr>
            <a:noAutofit/>
          </a:bodyPr>
          <a:lstStyle/>
          <a:p>
            <a:r>
              <a:rPr lang="en-US" sz="2800" dirty="0">
                <a:solidFill>
                  <a:srgbClr val="002856"/>
                </a:solidFill>
              </a:rPr>
              <a:t>On Average, Digital is Still Accelerating – More “Optimization” is Expected than “Transformation”</a:t>
            </a:r>
          </a:p>
        </p:txBody>
      </p:sp>
      <p:sp>
        <p:nvSpPr>
          <p:cNvPr id="35" name="Rectangle 34">
            <a:extLst>
              <a:ext uri="{FF2B5EF4-FFF2-40B4-BE49-F238E27FC236}">
                <a16:creationId xmlns:a16="http://schemas.microsoft.com/office/drawing/2014/main" id="{C3744FC8-F512-4E4D-8C1F-94A07C837D32}"/>
              </a:ext>
            </a:extLst>
          </p:cNvPr>
          <p:cNvSpPr/>
          <p:nvPr/>
        </p:nvSpPr>
        <p:spPr>
          <a:xfrm>
            <a:off x="2996059" y="5097644"/>
            <a:ext cx="4341324" cy="307777"/>
          </a:xfrm>
          <a:prstGeom prst="rect">
            <a:avLst/>
          </a:prstGeom>
        </p:spPr>
        <p:txBody>
          <a:bodyPr wrap="square" tIns="91440" bIns="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sym typeface="Helvetica Neue"/>
              </a:rPr>
              <a:t>Digital Processes </a:t>
            </a:r>
            <a:r>
              <a:rPr kumimoji="0" lang="en-US" sz="1400" b="0" i="0" u="none" strike="noStrike" kern="1200" cap="none" spc="0" normalizeH="0" baseline="0" noProof="0" dirty="0">
                <a:ln>
                  <a:noFill/>
                </a:ln>
                <a:solidFill>
                  <a:srgbClr val="000000"/>
                </a:solidFill>
                <a:effectLst/>
                <a:uLnTx/>
                <a:uFillTx/>
                <a:latin typeface="Arial"/>
                <a:ea typeface="+mn-ea"/>
                <a:cs typeface="+mn-cs"/>
                <a:sym typeface="Helvetica Neue"/>
              </a:rPr>
              <a:t>(Internally Facing, Average %)</a:t>
            </a:r>
          </a:p>
        </p:txBody>
      </p:sp>
      <p:sp>
        <p:nvSpPr>
          <p:cNvPr id="36" name="Rectangle 35">
            <a:extLst>
              <a:ext uri="{FF2B5EF4-FFF2-40B4-BE49-F238E27FC236}">
                <a16:creationId xmlns:a16="http://schemas.microsoft.com/office/drawing/2014/main" id="{D35C4323-9DA6-4067-ACFE-8FD6A956DEC7}"/>
              </a:ext>
            </a:extLst>
          </p:cNvPr>
          <p:cNvSpPr/>
          <p:nvPr/>
        </p:nvSpPr>
        <p:spPr>
          <a:xfrm rot="16200000">
            <a:off x="-904508" y="3188726"/>
            <a:ext cx="3145536" cy="523220"/>
          </a:xfrm>
          <a:prstGeom prst="rect">
            <a:avLst/>
          </a:prstGeom>
        </p:spPr>
        <p:txBody>
          <a:bodyPr wrap="square" tIns="0" bIns="9144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sym typeface="Helvetica Neue"/>
              </a:rPr>
              <a:t>Digital Business</a:t>
            </a:r>
            <a:br>
              <a:rPr kumimoji="0" lang="en-US" sz="1400" b="1" i="0" u="none" strike="noStrike" kern="1200" cap="none" spc="0" normalizeH="0" baseline="0" noProof="0" dirty="0">
                <a:ln>
                  <a:noFill/>
                </a:ln>
                <a:solidFill>
                  <a:srgbClr val="000000"/>
                </a:solidFill>
                <a:effectLst/>
                <a:uLnTx/>
                <a:uFillTx/>
                <a:latin typeface="Arial"/>
                <a:ea typeface="+mn-ea"/>
                <a:cs typeface="+mn-cs"/>
                <a:sym typeface="Helvetica Neue"/>
              </a:rPr>
            </a:br>
            <a:r>
              <a:rPr kumimoji="0" lang="en-US" sz="1400" b="0" i="0" u="none" strike="noStrike" kern="1200" cap="none" spc="0" normalizeH="0" baseline="0" noProof="0" dirty="0">
                <a:ln>
                  <a:noFill/>
                </a:ln>
                <a:solidFill>
                  <a:srgbClr val="000000"/>
                </a:solidFill>
                <a:effectLst/>
                <a:uLnTx/>
                <a:uFillTx/>
                <a:latin typeface="Arial"/>
                <a:ea typeface="+mn-ea"/>
                <a:cs typeface="+mn-cs"/>
                <a:sym typeface="Helvetica Neue"/>
              </a:rPr>
              <a:t>(Externally Facing, Average %)</a:t>
            </a:r>
          </a:p>
        </p:txBody>
      </p:sp>
      <p:sp>
        <p:nvSpPr>
          <p:cNvPr id="46" name="TextBox 45">
            <a:extLst>
              <a:ext uri="{FF2B5EF4-FFF2-40B4-BE49-F238E27FC236}">
                <a16:creationId xmlns:a16="http://schemas.microsoft.com/office/drawing/2014/main" id="{376C5D43-A009-46A0-A08D-F487AA7BBE2B}"/>
              </a:ext>
            </a:extLst>
          </p:cNvPr>
          <p:cNvSpPr txBox="1"/>
          <p:nvPr/>
        </p:nvSpPr>
        <p:spPr>
          <a:xfrm>
            <a:off x="457200" y="1143000"/>
            <a:ext cx="8305281" cy="584775"/>
          </a:xfrm>
          <a:prstGeom prst="rect">
            <a:avLst/>
          </a:prstGeom>
          <a:noFill/>
        </p:spPr>
        <p:txBody>
          <a:bodyPr wrap="squar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mn-cs"/>
              </a:rPr>
              <a:t>Average (Mean) Percentage of Revenue </a:t>
            </a:r>
            <a:r>
              <a:rPr lang="en-US" sz="1600" b="1" dirty="0">
                <a:solidFill>
                  <a:prstClr val="black"/>
                </a:solidFill>
                <a:latin typeface="Arial"/>
              </a:rPr>
              <a:t>F</a:t>
            </a:r>
            <a:r>
              <a:rPr kumimoji="0" lang="en-US" sz="1600" b="1" i="0" u="none" strike="noStrike" kern="1200" cap="none" spc="0" normalizeH="0" baseline="0" noProof="0" dirty="0">
                <a:ln>
                  <a:noFill/>
                </a:ln>
                <a:solidFill>
                  <a:prstClr val="black"/>
                </a:solidFill>
                <a:effectLst/>
                <a:uLnTx/>
                <a:uFillTx/>
                <a:latin typeface="Arial"/>
                <a:ea typeface="+mn-ea"/>
                <a:cs typeface="+mn-cs"/>
              </a:rPr>
              <a:t>rom </a:t>
            </a:r>
            <a:r>
              <a:rPr lang="en-US" sz="1600" b="1" dirty="0">
                <a:solidFill>
                  <a:prstClr val="black"/>
                </a:solidFill>
                <a:latin typeface="Arial"/>
              </a:rPr>
              <a:t>D</a:t>
            </a:r>
            <a:r>
              <a:rPr kumimoji="0" lang="en-US" sz="1600" b="1" i="0" u="none" strike="noStrike" kern="1200" cap="none" spc="0" normalizeH="0" baseline="0" noProof="0" dirty="0" err="1">
                <a:ln>
                  <a:noFill/>
                </a:ln>
                <a:solidFill>
                  <a:prstClr val="black"/>
                </a:solidFill>
                <a:effectLst/>
                <a:uLnTx/>
                <a:uFillTx/>
                <a:latin typeface="Arial"/>
                <a:ea typeface="+mn-ea"/>
                <a:cs typeface="+mn-cs"/>
              </a:rPr>
              <a:t>igital</a:t>
            </a:r>
            <a:r>
              <a:rPr kumimoji="0" lang="en-US" sz="1600" b="1" i="0" u="none" strike="noStrike" kern="1200" cap="none" spc="0" normalizeH="0" baseline="0" noProof="0" dirty="0">
                <a:ln>
                  <a:noFill/>
                </a:ln>
                <a:solidFill>
                  <a:prstClr val="black"/>
                </a:solidFill>
                <a:effectLst/>
                <a:uLnTx/>
                <a:uFillTx/>
                <a:latin typeface="Arial"/>
                <a:ea typeface="+mn-ea"/>
                <a:cs typeface="+mn-cs"/>
              </a:rPr>
              <a:t> </a:t>
            </a:r>
            <a:r>
              <a:rPr lang="en-US" sz="1600" b="1" dirty="0">
                <a:solidFill>
                  <a:prstClr val="black"/>
                </a:solidFill>
                <a:latin typeface="Arial"/>
              </a:rPr>
              <a:t>S</a:t>
            </a:r>
            <a:r>
              <a:rPr kumimoji="0" lang="en-US" sz="1600" b="1" i="0" u="none" strike="noStrike" kern="1200" cap="none" spc="0" normalizeH="0" baseline="0" noProof="0" dirty="0">
                <a:ln>
                  <a:noFill/>
                </a:ln>
                <a:solidFill>
                  <a:prstClr val="black"/>
                </a:solidFill>
                <a:effectLst/>
                <a:uLnTx/>
                <a:uFillTx/>
                <a:latin typeface="Arial"/>
                <a:ea typeface="+mn-ea"/>
                <a:cs typeface="+mn-cs"/>
              </a:rPr>
              <a:t>ales vs.</a:t>
            </a:r>
            <a:r>
              <a:rPr lang="en-US" sz="1600" b="1" dirty="0">
                <a:solidFill>
                  <a:prstClr val="black"/>
                </a:solidFill>
                <a:latin typeface="Arial"/>
              </a:rPr>
              <a:t> </a:t>
            </a:r>
            <a:r>
              <a:rPr kumimoji="0" lang="en-US" sz="1600" b="1" i="0" u="none" strike="noStrike" kern="1200" cap="none" spc="0" normalizeH="0" baseline="0" noProof="0" dirty="0">
                <a:ln>
                  <a:noFill/>
                </a:ln>
                <a:solidFill>
                  <a:prstClr val="black"/>
                </a:solidFill>
                <a:effectLst/>
                <a:uLnTx/>
                <a:uFillTx/>
                <a:latin typeface="Arial"/>
                <a:ea typeface="+mn-ea"/>
                <a:cs typeface="+mn-cs"/>
              </a:rPr>
              <a:t>Average (Mean) Percentage of Digitized </a:t>
            </a:r>
            <a:r>
              <a:rPr lang="en-US" sz="1600" b="1" dirty="0">
                <a:solidFill>
                  <a:prstClr val="black"/>
                </a:solidFill>
                <a:latin typeface="Arial"/>
              </a:rPr>
              <a:t>Processes</a:t>
            </a:r>
            <a:endParaRPr kumimoji="0" lang="en-US" sz="1600" b="1" i="0" u="none" strike="noStrike" kern="1200" cap="none" spc="0" normalizeH="0" baseline="0" noProof="0" dirty="0">
              <a:ln>
                <a:noFill/>
              </a:ln>
              <a:solidFill>
                <a:prstClr val="black"/>
              </a:solidFill>
              <a:effectLst/>
              <a:uLnTx/>
              <a:uFillTx/>
              <a:latin typeface="Arial"/>
              <a:ea typeface="+mn-ea"/>
              <a:cs typeface="+mn-cs"/>
            </a:endParaRPr>
          </a:p>
        </p:txBody>
      </p:sp>
      <p:graphicFrame>
        <p:nvGraphicFramePr>
          <p:cNvPr id="8" name="CPF">
            <a:extLst>
              <a:ext uri="{FF2B5EF4-FFF2-40B4-BE49-F238E27FC236}">
                <a16:creationId xmlns:a16="http://schemas.microsoft.com/office/drawing/2014/main" id="{4C783CFD-5706-4B27-80D2-3A27AF0DE9AA}"/>
              </a:ext>
            </a:extLst>
          </p:cNvPr>
          <p:cNvGraphicFramePr/>
          <p:nvPr>
            <p:extLst>
              <p:ext uri="{D42A27DB-BD31-4B8C-83A1-F6EECF244321}">
                <p14:modId xmlns:p14="http://schemas.microsoft.com/office/powerpoint/2010/main" val="3084753057"/>
              </p:ext>
            </p:extLst>
          </p:nvPr>
        </p:nvGraphicFramePr>
        <p:xfrm>
          <a:off x="872305" y="1536428"/>
          <a:ext cx="8305281" cy="3610201"/>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Connector 8">
            <a:extLst>
              <a:ext uri="{FF2B5EF4-FFF2-40B4-BE49-F238E27FC236}">
                <a16:creationId xmlns:a16="http://schemas.microsoft.com/office/drawing/2014/main" id="{5A54F0A8-F1CD-4430-B5C4-2FFBD0CD78C5}"/>
              </a:ext>
            </a:extLst>
          </p:cNvPr>
          <p:cNvCxnSpPr>
            <a:cxnSpLocks/>
          </p:cNvCxnSpPr>
          <p:nvPr/>
        </p:nvCxnSpPr>
        <p:spPr>
          <a:xfrm>
            <a:off x="9041300" y="1967948"/>
            <a:ext cx="496957" cy="0"/>
          </a:xfrm>
          <a:prstGeom prst="line">
            <a:avLst/>
          </a:prstGeom>
          <a:noFill/>
          <a:ln w="38100" cap="flat" cmpd="sng">
            <a:solidFill>
              <a:srgbClr val="002856"/>
            </a:solidFill>
            <a:prstDash val="solid"/>
            <a:round/>
            <a:headEnd type="none" w="lg" len="med"/>
            <a:tailEnd type="none" w="lg" len="med"/>
          </a:ln>
        </p:spPr>
      </p:cxnSp>
      <p:cxnSp>
        <p:nvCxnSpPr>
          <p:cNvPr id="10" name="Straight Connector 9">
            <a:extLst>
              <a:ext uri="{FF2B5EF4-FFF2-40B4-BE49-F238E27FC236}">
                <a16:creationId xmlns:a16="http://schemas.microsoft.com/office/drawing/2014/main" id="{0C10E885-7E16-02E3-B80D-1297F1D914B3}"/>
              </a:ext>
            </a:extLst>
          </p:cNvPr>
          <p:cNvCxnSpPr>
            <a:cxnSpLocks/>
          </p:cNvCxnSpPr>
          <p:nvPr/>
        </p:nvCxnSpPr>
        <p:spPr>
          <a:xfrm>
            <a:off x="9041300" y="2299252"/>
            <a:ext cx="496957" cy="0"/>
          </a:xfrm>
          <a:prstGeom prst="line">
            <a:avLst/>
          </a:prstGeom>
          <a:noFill/>
          <a:ln w="38100" cap="flat" cmpd="sng">
            <a:solidFill>
              <a:schemeClr val="accent4"/>
            </a:solidFill>
            <a:prstDash val="solid"/>
            <a:round/>
            <a:headEnd type="none" w="lg" len="med"/>
            <a:tailEnd type="none" w="lg" len="med"/>
          </a:ln>
        </p:spPr>
      </p:cxnSp>
      <p:sp>
        <p:nvSpPr>
          <p:cNvPr id="11" name="TextBox 10">
            <a:extLst>
              <a:ext uri="{FF2B5EF4-FFF2-40B4-BE49-F238E27FC236}">
                <a16:creationId xmlns:a16="http://schemas.microsoft.com/office/drawing/2014/main" id="{226A731A-E573-657A-3A89-309EC3DF0E03}"/>
              </a:ext>
            </a:extLst>
          </p:cNvPr>
          <p:cNvSpPr txBox="1"/>
          <p:nvPr/>
        </p:nvSpPr>
        <p:spPr>
          <a:xfrm>
            <a:off x="9602511" y="1727775"/>
            <a:ext cx="2530089" cy="461665"/>
          </a:xfrm>
          <a:prstGeom prst="rect">
            <a:avLst/>
          </a:prstGeom>
          <a:noFill/>
        </p:spPr>
        <p:txBody>
          <a:bodyPr wrap="square" lIns="0" rIns="0" rtlCol="0">
            <a:spAutoFit/>
          </a:bodyPr>
          <a:lstStyle/>
          <a:p>
            <a:pPr algn="l">
              <a:spcBef>
                <a:spcPts val="600"/>
              </a:spcBef>
            </a:pPr>
            <a:r>
              <a:rPr lang="en-US" sz="1200" dirty="0"/>
              <a:t>2024 CIO and Technology Executive Survey respondents (Total)</a:t>
            </a:r>
          </a:p>
        </p:txBody>
      </p:sp>
      <p:sp>
        <p:nvSpPr>
          <p:cNvPr id="12" name="TextBox 11">
            <a:extLst>
              <a:ext uri="{FF2B5EF4-FFF2-40B4-BE49-F238E27FC236}">
                <a16:creationId xmlns:a16="http://schemas.microsoft.com/office/drawing/2014/main" id="{D20D6354-C2B3-F375-2828-42564CFD5A54}"/>
              </a:ext>
            </a:extLst>
          </p:cNvPr>
          <p:cNvSpPr txBox="1"/>
          <p:nvPr/>
        </p:nvSpPr>
        <p:spPr>
          <a:xfrm>
            <a:off x="9602511" y="2152996"/>
            <a:ext cx="2530089" cy="461665"/>
          </a:xfrm>
          <a:prstGeom prst="rect">
            <a:avLst/>
          </a:prstGeom>
          <a:noFill/>
        </p:spPr>
        <p:txBody>
          <a:bodyPr wrap="square" lIns="0" rIns="0" rtlCol="0">
            <a:spAutoFit/>
          </a:bodyPr>
          <a:lstStyle/>
          <a:p>
            <a:pPr algn="l">
              <a:spcBef>
                <a:spcPts val="600"/>
              </a:spcBef>
            </a:pPr>
            <a:r>
              <a:rPr lang="en-US" sz="1200" dirty="0"/>
              <a:t>2024 CIO and Technology Executive Survey respondents (Insurance)</a:t>
            </a:r>
          </a:p>
        </p:txBody>
      </p:sp>
    </p:spTree>
    <p:extLst>
      <p:ext uri="{BB962C8B-B14F-4D97-AF65-F5344CB8AC3E}">
        <p14:creationId xmlns:p14="http://schemas.microsoft.com/office/powerpoint/2010/main" val="2631842684"/>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a16="http://schemas.microsoft.com/office/drawing/2014/main"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5" name="Google Shape;745;p39"/>
          <p:cNvSpPr txBox="1"/>
          <p:nvPr/>
        </p:nvSpPr>
        <p:spPr>
          <a:xfrm>
            <a:off x="527756" y="5549699"/>
            <a:ext cx="11382304"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n = 109 Insurance CIOs and technology executives answering, excluding “don’t know”</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How would you characterize your enterprise’s ability to achieve value from digital technology investments in the past two years relative to peers/competitors?</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000000"/>
              </a:solidFill>
              <a:effectLst/>
              <a:uLnTx/>
              <a:uFillTx/>
              <a:latin typeface="Arial"/>
              <a:ea typeface="Arial"/>
              <a:cs typeface="Arial"/>
              <a:sym typeface="Arial"/>
            </a:endParaRPr>
          </a:p>
        </p:txBody>
      </p:sp>
      <p:sp>
        <p:nvSpPr>
          <p:cNvPr id="746" name="Google Shape;746;p39"/>
          <p:cNvSpPr txBox="1"/>
          <p:nvPr/>
        </p:nvSpPr>
        <p:spPr>
          <a:xfrm>
            <a:off x="408556" y="1187993"/>
            <a:ext cx="7874000" cy="652456"/>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Assessment of Digital Technology Outcomes Relative to Peers/Competitors</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Percentage of Insurance Respondents</a:t>
            </a:r>
            <a:endParaRPr lang="en-US" sz="1400" b="0" i="0" u="none" strike="noStrike" cap="none" dirty="0">
              <a:solidFill>
                <a:srgbClr val="000000"/>
              </a:solidFill>
              <a:latin typeface="Arial"/>
              <a:ea typeface="Arial"/>
              <a:cs typeface="Arial"/>
              <a:sym typeface="Arial"/>
            </a:endParaRPr>
          </a:p>
        </p:txBody>
      </p:sp>
      <p:sp>
        <p:nvSpPr>
          <p:cNvPr id="747" name="Google Shape;747;p39"/>
          <p:cNvSpPr txBox="1">
            <a:spLocks noGrp="1"/>
          </p:cNvSpPr>
          <p:nvPr>
            <p:ph type="title"/>
          </p:nvPr>
        </p:nvSpPr>
        <p:spPr>
          <a:xfrm>
            <a:off x="407890" y="337384"/>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2856"/>
              </a:buClr>
              <a:buSzPts val="3200"/>
              <a:buFont typeface="Arial"/>
              <a:buNone/>
            </a:pPr>
            <a:r>
              <a:rPr lang="en-US" sz="2800" b="1" dirty="0">
                <a:solidFill>
                  <a:srgbClr val="002856"/>
                </a:solidFill>
                <a:ea typeface="Arial"/>
                <a:cs typeface="Arial"/>
                <a:sym typeface="Arial"/>
              </a:rPr>
              <a:t>2xs as Many Respondents Think They Are Ahead of Peers Than Behind</a:t>
            </a:r>
            <a:endParaRPr lang="en-US" sz="2800" dirty="0"/>
          </a:p>
        </p:txBody>
      </p:sp>
      <p:graphicFrame>
        <p:nvGraphicFramePr>
          <p:cNvPr id="748" name="Google Shape;748;p39"/>
          <p:cNvGraphicFramePr/>
          <p:nvPr>
            <p:extLst>
              <p:ext uri="{D42A27DB-BD31-4B8C-83A1-F6EECF244321}">
                <p14:modId xmlns:p14="http://schemas.microsoft.com/office/powerpoint/2010/main" val="3238171906"/>
              </p:ext>
            </p:extLst>
          </p:nvPr>
        </p:nvGraphicFramePr>
        <p:xfrm>
          <a:off x="527756" y="1840448"/>
          <a:ext cx="7635600" cy="2958753"/>
        </p:xfrm>
        <a:graphic>
          <a:graphicData uri="http://schemas.openxmlformats.org/drawingml/2006/chart">
            <c:chart xmlns:c="http://schemas.openxmlformats.org/drawingml/2006/chart" xmlns:r="http://schemas.openxmlformats.org/officeDocument/2006/relationships" r:id="rId3"/>
          </a:graphicData>
        </a:graphic>
      </p:graphicFrame>
      <p:sp>
        <p:nvSpPr>
          <p:cNvPr id="749" name="Google Shape;749;p39"/>
          <p:cNvSpPr txBox="1"/>
          <p:nvPr/>
        </p:nvSpPr>
        <p:spPr>
          <a:xfrm>
            <a:off x="824013" y="5074443"/>
            <a:ext cx="774571"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a:ea typeface="Arial"/>
                <a:cs typeface="Arial"/>
                <a:sym typeface="Arial"/>
              </a:rPr>
              <a:t>Behind</a:t>
            </a:r>
            <a:endParaRPr lang="en-US" sz="1400" b="0" i="0" u="none" strike="noStrike" cap="none" dirty="0">
              <a:solidFill>
                <a:srgbClr val="000000"/>
              </a:solidFill>
              <a:latin typeface="Arial"/>
              <a:ea typeface="Arial"/>
              <a:cs typeface="Arial"/>
              <a:sym typeface="Arial"/>
            </a:endParaRPr>
          </a:p>
        </p:txBody>
      </p:sp>
      <p:sp>
        <p:nvSpPr>
          <p:cNvPr id="750" name="Google Shape;750;p39"/>
          <p:cNvSpPr txBox="1"/>
          <p:nvPr/>
        </p:nvSpPr>
        <p:spPr>
          <a:xfrm>
            <a:off x="7313842" y="5029155"/>
            <a:ext cx="774571"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Arial"/>
                <a:ea typeface="Arial"/>
                <a:cs typeface="Arial"/>
                <a:sym typeface="Arial"/>
              </a:rPr>
              <a:t>Ahead</a:t>
            </a:r>
            <a:endParaRPr lang="en-US" sz="1400" b="0" i="0" u="none" strike="noStrike" cap="none" dirty="0">
              <a:solidFill>
                <a:srgbClr val="000000"/>
              </a:solidFill>
              <a:latin typeface="Arial"/>
              <a:ea typeface="Arial"/>
              <a:cs typeface="Arial"/>
              <a:sym typeface="Arial"/>
            </a:endParaRPr>
          </a:p>
        </p:txBody>
      </p:sp>
      <p:pic>
        <p:nvPicPr>
          <p:cNvPr id="751" name="Google Shape;751;p39"/>
          <p:cNvPicPr preferRelativeResize="0"/>
          <p:nvPr/>
        </p:nvPicPr>
        <p:blipFill rotWithShape="1">
          <a:blip r:embed="rId4">
            <a:alphaModFix/>
          </a:blip>
          <a:srcRect/>
          <a:stretch/>
        </p:blipFill>
        <p:spPr>
          <a:xfrm>
            <a:off x="1120285" y="4821847"/>
            <a:ext cx="264405" cy="205649"/>
          </a:xfrm>
          <a:prstGeom prst="rect">
            <a:avLst/>
          </a:prstGeom>
          <a:noFill/>
          <a:ln>
            <a:noFill/>
          </a:ln>
        </p:spPr>
      </p:pic>
      <p:pic>
        <p:nvPicPr>
          <p:cNvPr id="752" name="Google Shape;752;p39"/>
          <p:cNvPicPr preferRelativeResize="0"/>
          <p:nvPr/>
        </p:nvPicPr>
        <p:blipFill rotWithShape="1">
          <a:blip r:embed="rId5">
            <a:alphaModFix/>
          </a:blip>
          <a:srcRect/>
          <a:stretch/>
        </p:blipFill>
        <p:spPr>
          <a:xfrm>
            <a:off x="7507995" y="4821846"/>
            <a:ext cx="264405" cy="205649"/>
          </a:xfrm>
          <a:prstGeom prst="rect">
            <a:avLst/>
          </a:prstGeom>
          <a:noFill/>
          <a:ln>
            <a:noFill/>
          </a:ln>
        </p:spPr>
      </p:pic>
      <p:cxnSp>
        <p:nvCxnSpPr>
          <p:cNvPr id="753" name="Google Shape;753;p39"/>
          <p:cNvCxnSpPr>
            <a:cxnSpLocks/>
          </p:cNvCxnSpPr>
          <p:nvPr/>
        </p:nvCxnSpPr>
        <p:spPr>
          <a:xfrm>
            <a:off x="1384690" y="4907560"/>
            <a:ext cx="6123305" cy="0"/>
          </a:xfrm>
          <a:prstGeom prst="straightConnector1">
            <a:avLst/>
          </a:prstGeom>
          <a:noFill/>
          <a:ln w="19050" cap="flat" cmpd="sng">
            <a:solidFill>
              <a:schemeClr val="accent2"/>
            </a:solidFill>
            <a:prstDash val="solid"/>
            <a:miter lim="800000"/>
            <a:headEnd type="triangle" w="med" len="med"/>
            <a:tailEnd type="triangle" w="med" len="med"/>
          </a:ln>
        </p:spPr>
      </p:cxnSp>
    </p:spTree>
    <p:extLst>
      <p:ext uri="{BB962C8B-B14F-4D97-AF65-F5344CB8AC3E}">
        <p14:creationId xmlns:p14="http://schemas.microsoft.com/office/powerpoint/2010/main" val="539225405"/>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1C4B-FB9A-852C-554B-C6C62BFD2B32}"/>
              </a:ext>
            </a:extLst>
          </p:cNvPr>
          <p:cNvSpPr>
            <a:spLocks noGrp="1"/>
          </p:cNvSpPr>
          <p:nvPr>
            <p:ph type="title"/>
          </p:nvPr>
        </p:nvSpPr>
        <p:spPr/>
        <p:txBody>
          <a:bodyPr/>
          <a:lstStyle/>
          <a:p>
            <a:r>
              <a:rPr lang="en-US" dirty="0"/>
              <a:t>Distribution of Responsibilities for Digital Leadership</a:t>
            </a:r>
          </a:p>
        </p:txBody>
      </p:sp>
    </p:spTree>
    <p:extLst>
      <p:ext uri="{BB962C8B-B14F-4D97-AF65-F5344CB8AC3E}">
        <p14:creationId xmlns:p14="http://schemas.microsoft.com/office/powerpoint/2010/main" val="342042341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26"/>
          <p:cNvGraphicFramePr/>
          <p:nvPr>
            <p:extLst>
              <p:ext uri="{D42A27DB-BD31-4B8C-83A1-F6EECF244321}">
                <p14:modId xmlns:p14="http://schemas.microsoft.com/office/powerpoint/2010/main" val="231206787"/>
              </p:ext>
            </p:extLst>
          </p:nvPr>
        </p:nvGraphicFramePr>
        <p:xfrm>
          <a:off x="457200" y="1632861"/>
          <a:ext cx="11553887" cy="4014511"/>
        </p:xfrm>
        <a:graphic>
          <a:graphicData uri="http://schemas.openxmlformats.org/drawingml/2006/chart">
            <c:chart xmlns:c="http://schemas.openxmlformats.org/drawingml/2006/chart" xmlns:r="http://schemas.openxmlformats.org/officeDocument/2006/relationships" r:id="rId3"/>
          </a:graphicData>
        </a:graphic>
      </p:graphicFrame>
      <p:sp>
        <p:nvSpPr>
          <p:cNvPr id="598" name="Google Shape;598;p26"/>
          <p:cNvSpPr txBox="1"/>
          <p:nvPr/>
        </p:nvSpPr>
        <p:spPr>
          <a:xfrm>
            <a:off x="457200" y="5418555"/>
            <a:ext cx="7315200" cy="830966"/>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n = 110 Insurance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the CIO</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business area leaders</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4" name="Title 1">
            <a:extLst>
              <a:ext uri="{FF2B5EF4-FFF2-40B4-BE49-F238E27FC236}">
                <a16:creationId xmlns:a16="http://schemas.microsoft.com/office/drawing/2014/main" id="{7956AE3D-C628-E283-40CF-6C3E9AAE903F}"/>
              </a:ext>
            </a:extLst>
          </p:cNvPr>
          <p:cNvSpPr txBox="1">
            <a:spLocks/>
          </p:cNvSpPr>
          <p:nvPr/>
        </p:nvSpPr>
        <p:spPr>
          <a:xfrm>
            <a:off x="312821" y="240917"/>
            <a:ext cx="11276013" cy="702058"/>
          </a:xfrm>
          <a:prstGeom prst="rect">
            <a:avLst/>
          </a:prstGeom>
        </p:spPr>
        <p:txBody>
          <a:bodyPr vert="horz"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sz="2400" b="1" dirty="0"/>
              <a:t>Technology Executives Believe Business Area Leaders Should Be As Responsible for Leading Digital Transformation As They Are</a:t>
            </a:r>
          </a:p>
        </p:txBody>
      </p:sp>
      <p:sp>
        <p:nvSpPr>
          <p:cNvPr id="6" name="Text Placeholder 7">
            <a:extLst>
              <a:ext uri="{FF2B5EF4-FFF2-40B4-BE49-F238E27FC236}">
                <a16:creationId xmlns:a16="http://schemas.microsoft.com/office/drawing/2014/main" id="{B2D43F88-1574-D899-A5BC-67B1CA9A5D3E}"/>
              </a:ext>
            </a:extLst>
          </p:cNvPr>
          <p:cNvSpPr txBox="1">
            <a:spLocks/>
          </p:cNvSpPr>
          <p:nvPr/>
        </p:nvSpPr>
        <p:spPr>
          <a:xfrm>
            <a:off x="314409" y="1153513"/>
            <a:ext cx="11274425" cy="247580"/>
          </a:xfrm>
          <a:prstGeom prst="rect">
            <a:avLst/>
          </a:prstGeom>
        </p:spPr>
        <p:txBody>
          <a:bodyPr lIns="0" tIns="0" rIns="0" bIns="0" anchor="t"/>
          <a:lst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Percentage of Insurance Respondents Who Agree, Strongly Agree or Very Strongly Agree That the </a:t>
            </a:r>
            <a:r>
              <a:rPr lang="en-US" sz="1600" b="1" dirty="0">
                <a:solidFill>
                  <a:schemeClr val="accent5"/>
                </a:solidFill>
              </a:rPr>
              <a:t>Business Area Leader Should Be Responsible </a:t>
            </a:r>
            <a:r>
              <a:rPr lang="en-US" sz="1600" dirty="0"/>
              <a:t>vs the </a:t>
            </a:r>
            <a:r>
              <a:rPr lang="en-US" sz="1600" b="1" dirty="0">
                <a:solidFill>
                  <a:schemeClr val="accent5"/>
                </a:solidFill>
              </a:rPr>
              <a:t>CIO </a:t>
            </a:r>
            <a:r>
              <a:rPr lang="en-US" sz="1600" b="1" u="sng" dirty="0">
                <a:solidFill>
                  <a:schemeClr val="accent5"/>
                </a:solidFill>
              </a:rPr>
              <a:t>Should</a:t>
            </a:r>
            <a:r>
              <a:rPr lang="en-US" sz="1600" b="1" dirty="0">
                <a:solidFill>
                  <a:schemeClr val="accent5"/>
                </a:solidFill>
              </a:rPr>
              <a:t> Be Responsible</a:t>
            </a:r>
            <a:r>
              <a:rPr lang="en-US" sz="1600" dirty="0"/>
              <a:t> for Each Activity</a:t>
            </a:r>
            <a:endParaRPr lang="en-US" sz="1600" b="1" dirty="0">
              <a:solidFill>
                <a:schemeClr val="accent5"/>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26"/>
          <p:cNvGraphicFramePr/>
          <p:nvPr>
            <p:extLst>
              <p:ext uri="{D42A27DB-BD31-4B8C-83A1-F6EECF244321}">
                <p14:modId xmlns:p14="http://schemas.microsoft.com/office/powerpoint/2010/main" val="3099238350"/>
              </p:ext>
            </p:extLst>
          </p:nvPr>
        </p:nvGraphicFramePr>
        <p:xfrm>
          <a:off x="457200" y="1925402"/>
          <a:ext cx="11500792"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98" name="Google Shape;598;p26"/>
          <p:cNvSpPr txBox="1"/>
          <p:nvPr/>
        </p:nvSpPr>
        <p:spPr>
          <a:xfrm>
            <a:off x="457200" y="5418555"/>
            <a:ext cx="7315200" cy="830966"/>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n = 110 Insurance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the CIO</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business area leaders</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4" name="Title 1">
            <a:extLst>
              <a:ext uri="{FF2B5EF4-FFF2-40B4-BE49-F238E27FC236}">
                <a16:creationId xmlns:a16="http://schemas.microsoft.com/office/drawing/2014/main" id="{7956AE3D-C628-E283-40CF-6C3E9AAE903F}"/>
              </a:ext>
            </a:extLst>
          </p:cNvPr>
          <p:cNvSpPr txBox="1">
            <a:spLocks/>
          </p:cNvSpPr>
          <p:nvPr/>
        </p:nvSpPr>
        <p:spPr>
          <a:xfrm>
            <a:off x="301022" y="250059"/>
            <a:ext cx="11736197" cy="443198"/>
          </a:xfrm>
          <a:prstGeom prst="rect">
            <a:avLst/>
          </a:prstGeom>
        </p:spPr>
        <p:txBody>
          <a:bodyPr vert="horz"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sz="2400" b="1" dirty="0"/>
              <a:t>Most Respondents Believe Business Area Leaders Should Be Responsible for Managing Digital Technology Risks and Harvesting Results from Digital</a:t>
            </a:r>
          </a:p>
        </p:txBody>
      </p:sp>
      <p:sp>
        <p:nvSpPr>
          <p:cNvPr id="6" name="Text Placeholder 7">
            <a:extLst>
              <a:ext uri="{FF2B5EF4-FFF2-40B4-BE49-F238E27FC236}">
                <a16:creationId xmlns:a16="http://schemas.microsoft.com/office/drawing/2014/main" id="{B2D43F88-1574-D899-A5BC-67B1CA9A5D3E}"/>
              </a:ext>
            </a:extLst>
          </p:cNvPr>
          <p:cNvSpPr txBox="1">
            <a:spLocks/>
          </p:cNvSpPr>
          <p:nvPr/>
        </p:nvSpPr>
        <p:spPr>
          <a:xfrm>
            <a:off x="301022" y="1347458"/>
            <a:ext cx="11274425" cy="247580"/>
          </a:xfrm>
          <a:prstGeom prst="rect">
            <a:avLst/>
          </a:prstGeom>
        </p:spPr>
        <p:txBody>
          <a:bodyPr lIns="0" tIns="0" rIns="0" bIns="0" anchor="t"/>
          <a:lst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Percentage of Insurance Respondents Who Agree, Strongly Agree or Very Strongly Agree That the </a:t>
            </a:r>
            <a:r>
              <a:rPr lang="en-US" sz="1600" b="1" dirty="0">
                <a:solidFill>
                  <a:schemeClr val="accent5"/>
                </a:solidFill>
              </a:rPr>
              <a:t>Business Area Leader Should Be Responsible </a:t>
            </a:r>
            <a:r>
              <a:rPr lang="en-US" sz="1600" dirty="0"/>
              <a:t>vs the </a:t>
            </a:r>
            <a:r>
              <a:rPr lang="en-US" sz="1600" b="1" dirty="0">
                <a:solidFill>
                  <a:schemeClr val="accent5"/>
                </a:solidFill>
              </a:rPr>
              <a:t>CIO </a:t>
            </a:r>
            <a:r>
              <a:rPr lang="en-US" sz="1600" b="1" u="sng" dirty="0">
                <a:solidFill>
                  <a:schemeClr val="accent5"/>
                </a:solidFill>
              </a:rPr>
              <a:t>Should</a:t>
            </a:r>
            <a:r>
              <a:rPr lang="en-US" sz="1600" b="1" dirty="0">
                <a:solidFill>
                  <a:schemeClr val="accent5"/>
                </a:solidFill>
              </a:rPr>
              <a:t> Be Responsible</a:t>
            </a:r>
            <a:r>
              <a:rPr lang="en-US" sz="1600" dirty="0"/>
              <a:t> for Each Activity</a:t>
            </a:r>
            <a:endParaRPr lang="en-US" sz="1600" b="1" dirty="0">
              <a:solidFill>
                <a:schemeClr val="accent5"/>
              </a:solidFill>
            </a:endParaRPr>
          </a:p>
        </p:txBody>
      </p:sp>
    </p:spTree>
    <p:extLst>
      <p:ext uri="{BB962C8B-B14F-4D97-AF65-F5344CB8AC3E}">
        <p14:creationId xmlns:p14="http://schemas.microsoft.com/office/powerpoint/2010/main" val="156174850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26"/>
          <p:cNvGraphicFramePr/>
          <p:nvPr>
            <p:extLst>
              <p:ext uri="{D42A27DB-BD31-4B8C-83A1-F6EECF244321}">
                <p14:modId xmlns:p14="http://schemas.microsoft.com/office/powerpoint/2010/main" val="1607592085"/>
              </p:ext>
            </p:extLst>
          </p:nvPr>
        </p:nvGraphicFramePr>
        <p:xfrm>
          <a:off x="457199" y="1828800"/>
          <a:ext cx="11603255"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98" name="Google Shape;598;p26"/>
          <p:cNvSpPr txBox="1"/>
          <p:nvPr/>
        </p:nvSpPr>
        <p:spPr>
          <a:xfrm>
            <a:off x="457200" y="5418555"/>
            <a:ext cx="7315200" cy="830966"/>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n = 110 Insurance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the CIO</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mn-cs"/>
              </a:rPr>
              <a:t>Q. Please rate your level of agreement with each statement.  The following should be </a:t>
            </a:r>
            <a:r>
              <a:rPr kumimoji="0" lang="en-US" sz="1000" b="1" i="0" u="none" strike="noStrike" kern="1200" cap="none" spc="0" normalizeH="0" baseline="0" noProof="0" dirty="0">
                <a:ln>
                  <a:noFill/>
                </a:ln>
                <a:solidFill>
                  <a:srgbClr val="6F7878"/>
                </a:solidFill>
                <a:effectLst/>
                <a:uLnTx/>
                <a:uFillTx/>
                <a:latin typeface="Arial"/>
                <a:ea typeface="+mn-ea"/>
                <a:cs typeface="+mn-cs"/>
              </a:rPr>
              <a:t>responsibilities of business area leaders</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4" name="Title 1">
            <a:extLst>
              <a:ext uri="{FF2B5EF4-FFF2-40B4-BE49-F238E27FC236}">
                <a16:creationId xmlns:a16="http://schemas.microsoft.com/office/drawing/2014/main" id="{7956AE3D-C628-E283-40CF-6C3E9AAE903F}"/>
              </a:ext>
            </a:extLst>
          </p:cNvPr>
          <p:cNvSpPr txBox="1">
            <a:spLocks/>
          </p:cNvSpPr>
          <p:nvPr/>
        </p:nvSpPr>
        <p:spPr>
          <a:xfrm>
            <a:off x="312821" y="241056"/>
            <a:ext cx="11276013" cy="443198"/>
          </a:xfrm>
          <a:prstGeom prst="rect">
            <a:avLst/>
          </a:prstGeom>
        </p:spPr>
        <p:txBody>
          <a:bodyPr vert="horz" lIns="0" tIns="0" rIns="0" bIns="0" rtlCol="0" anchor="t" anchorCtr="0">
            <a:noAutofit/>
          </a:bodyPr>
          <a:lst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a:lstStyle>
          <a:p>
            <a:r>
              <a:rPr lang="en-US" sz="2400" b="1" dirty="0"/>
              <a:t>Technology Executives Believe Business Area Leaders Should Be As Responsible for Fostering Digital Dexterity As CIOs</a:t>
            </a:r>
          </a:p>
        </p:txBody>
      </p:sp>
      <p:sp>
        <p:nvSpPr>
          <p:cNvPr id="6" name="Text Placeholder 7">
            <a:extLst>
              <a:ext uri="{FF2B5EF4-FFF2-40B4-BE49-F238E27FC236}">
                <a16:creationId xmlns:a16="http://schemas.microsoft.com/office/drawing/2014/main" id="{B2D43F88-1574-D899-A5BC-67B1CA9A5D3E}"/>
              </a:ext>
            </a:extLst>
          </p:cNvPr>
          <p:cNvSpPr txBox="1">
            <a:spLocks/>
          </p:cNvSpPr>
          <p:nvPr/>
        </p:nvSpPr>
        <p:spPr>
          <a:xfrm>
            <a:off x="314409" y="1132737"/>
            <a:ext cx="11274425" cy="247580"/>
          </a:xfrm>
          <a:prstGeom prst="rect">
            <a:avLst/>
          </a:prstGeom>
        </p:spPr>
        <p:txBody>
          <a:bodyPr lIns="0" tIns="0" rIns="0" bIns="0" anchor="t"/>
          <a:lst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Percentage of Insurance Respondents Who Agree, Strongly Agree or Very Strongly Agree That the </a:t>
            </a:r>
            <a:r>
              <a:rPr lang="en-US" sz="1600" b="1" dirty="0">
                <a:solidFill>
                  <a:schemeClr val="accent5"/>
                </a:solidFill>
              </a:rPr>
              <a:t>Business Area Leader Should be Responsible </a:t>
            </a:r>
            <a:r>
              <a:rPr lang="en-US" sz="1600" dirty="0"/>
              <a:t>vs the </a:t>
            </a:r>
            <a:r>
              <a:rPr lang="en-US" sz="1600" b="1" dirty="0">
                <a:solidFill>
                  <a:schemeClr val="accent5"/>
                </a:solidFill>
              </a:rPr>
              <a:t>CIO </a:t>
            </a:r>
            <a:r>
              <a:rPr lang="en-US" sz="1600" b="1" u="sng" dirty="0">
                <a:solidFill>
                  <a:schemeClr val="accent5"/>
                </a:solidFill>
              </a:rPr>
              <a:t>Should</a:t>
            </a:r>
            <a:r>
              <a:rPr lang="en-US" sz="1600" b="1" dirty="0">
                <a:solidFill>
                  <a:schemeClr val="accent5"/>
                </a:solidFill>
              </a:rPr>
              <a:t> be Responsible</a:t>
            </a:r>
            <a:r>
              <a:rPr lang="en-US" sz="1600" dirty="0"/>
              <a:t> for Each Activity</a:t>
            </a:r>
            <a:endParaRPr lang="en-US" sz="1600" b="1" dirty="0">
              <a:solidFill>
                <a:schemeClr val="accent5"/>
              </a:solidFill>
            </a:endParaRPr>
          </a:p>
        </p:txBody>
      </p:sp>
    </p:spTree>
    <p:extLst>
      <p:ext uri="{BB962C8B-B14F-4D97-AF65-F5344CB8AC3E}">
        <p14:creationId xmlns:p14="http://schemas.microsoft.com/office/powerpoint/2010/main" val="1824781700"/>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aphicFrame>
        <p:nvGraphicFramePr>
          <p:cNvPr id="678" name="STV[SL27]"/>
          <p:cNvGraphicFramePr/>
          <p:nvPr>
            <p:extLst>
              <p:ext uri="{D42A27DB-BD31-4B8C-83A1-F6EECF244321}">
                <p14:modId xmlns:p14="http://schemas.microsoft.com/office/powerpoint/2010/main" val="4040447726"/>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81" name="Google Shape;681;p33"/>
          <p:cNvSpPr txBox="1"/>
          <p:nvPr/>
        </p:nvSpPr>
        <p:spPr>
          <a:xfrm>
            <a:off x="398207" y="5554728"/>
            <a:ext cx="7315200" cy="677078"/>
          </a:xfrm>
          <a:prstGeom prst="rect">
            <a:avLst/>
          </a:prstGeom>
          <a:noFill/>
          <a:ln>
            <a:noFill/>
          </a:ln>
        </p:spPr>
        <p:txBody>
          <a:bodyPr spcFirstLastPara="1" wrap="square" lIns="0" tIns="91425" rIns="91425" bIns="91425" anchor="b" anchorCtr="0">
            <a:spAutoFit/>
          </a:bodyPr>
          <a:lstStyle/>
          <a:p>
            <a:pPr lvl="0">
              <a:buClr>
                <a:srgbClr val="000000"/>
              </a:buClr>
              <a:buSzPts val="1200"/>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a:t>
            </a:r>
            <a:r>
              <a:rPr lang="en-US" sz="1200" kern="0">
                <a:solidFill>
                  <a:srgbClr val="000000"/>
                </a:solidFill>
                <a:cs typeface="Arial"/>
                <a:sym typeface="Arial"/>
              </a:rPr>
              <a:t>110 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rgbClr val="7F7F7F"/>
                </a:solidFill>
                <a:latin typeface="Arial"/>
                <a:ea typeface="Arial"/>
                <a:cs typeface="Arial"/>
                <a:sym typeface="Arial"/>
              </a:rPr>
              <a:t>Q. In your opinion, which group should perform the following activities for digital initiatives that are specific to that business area?</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82" name="Google Shape;682;p33"/>
          <p:cNvSpPr txBox="1"/>
          <p:nvPr/>
        </p:nvSpPr>
        <p:spPr>
          <a:xfrm>
            <a:off x="457200" y="1128881"/>
            <a:ext cx="9829800" cy="627834"/>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and Technology Executive Perspective on How Responsibilities SHOULD be Distributed for Activities Related to </a:t>
            </a:r>
            <a:r>
              <a:rPr lang="en-US" sz="1600" b="1" i="0" u="none" strike="noStrike" cap="none" dirty="0">
                <a:solidFill>
                  <a:srgbClr val="FF0000"/>
                </a:solidFill>
                <a:latin typeface="Arial"/>
                <a:ea typeface="Arial"/>
                <a:cs typeface="Arial"/>
                <a:sym typeface="Arial"/>
              </a:rPr>
              <a:t>Identifying New Digital Technologies for the Business Area</a:t>
            </a:r>
            <a:endParaRPr lang="en-US" sz="1400" b="0" i="0" u="none" strike="noStrike" cap="none" dirty="0">
              <a:solidFill>
                <a:srgbClr val="FF0000"/>
              </a:solidFill>
              <a:latin typeface="Arial"/>
              <a:ea typeface="Arial"/>
              <a:cs typeface="Arial"/>
              <a:sym typeface="Arial"/>
            </a:endParaRPr>
          </a:p>
        </p:txBody>
      </p:sp>
      <p:sp>
        <p:nvSpPr>
          <p:cNvPr id="4" name="TextBox 3">
            <a:extLst>
              <a:ext uri="{FF2B5EF4-FFF2-40B4-BE49-F238E27FC236}">
                <a16:creationId xmlns:a16="http://schemas.microsoft.com/office/drawing/2014/main" id="{99D00745-6FA0-5343-ED80-7CF619A18F9B}"/>
              </a:ext>
            </a:extLst>
          </p:cNvPr>
          <p:cNvSpPr txBox="1"/>
          <p:nvPr/>
        </p:nvSpPr>
        <p:spPr>
          <a:xfrm>
            <a:off x="398207" y="210695"/>
            <a:ext cx="11469078" cy="830997"/>
          </a:xfrm>
          <a:prstGeom prst="rect">
            <a:avLst/>
          </a:prstGeom>
          <a:noFill/>
        </p:spPr>
        <p:txBody>
          <a:bodyPr wrap="square" lIns="0" rIns="0" rtlCol="0">
            <a:spAutoFit/>
          </a:bodyPr>
          <a:lstStyle/>
          <a:p>
            <a:pPr algn="l">
              <a:spcBef>
                <a:spcPts val="600"/>
              </a:spcBef>
            </a:pPr>
            <a:r>
              <a:rPr lang="en-US" sz="2400" dirty="0">
                <a:solidFill>
                  <a:srgbClr val="002856"/>
                </a:solidFill>
                <a:latin typeface="+mj-lt"/>
              </a:rPr>
              <a:t>Most CIO and Technology Executives Respondents Feel They Should Be Involved in Identifying New Technologies for Business Areas  </a:t>
            </a:r>
          </a:p>
        </p:txBody>
      </p:sp>
    </p:spTree>
    <p:extLst>
      <p:ext uri="{BB962C8B-B14F-4D97-AF65-F5344CB8AC3E}">
        <p14:creationId xmlns:p14="http://schemas.microsoft.com/office/powerpoint/2010/main" val="181380627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aphicFrame>
        <p:nvGraphicFramePr>
          <p:cNvPr id="678" name="STV[SL28]"/>
          <p:cNvGraphicFramePr/>
          <p:nvPr>
            <p:extLst>
              <p:ext uri="{D42A27DB-BD31-4B8C-83A1-F6EECF244321}">
                <p14:modId xmlns:p14="http://schemas.microsoft.com/office/powerpoint/2010/main" val="3158152527"/>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81" name="Google Shape;681;p33"/>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a:t>
            </a:r>
            <a:r>
              <a:rPr lang="en-US" sz="1200" kern="0">
                <a:solidFill>
                  <a:srgbClr val="000000"/>
                </a:solidFill>
                <a:cs typeface="Arial"/>
                <a:sym typeface="Arial"/>
              </a:rPr>
              <a:t>110 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In your opinion, which group should perform the following activities for digital initiatives that are specific to that business area?</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82" name="Google Shape;682;p33"/>
          <p:cNvSpPr txBox="1"/>
          <p:nvPr/>
        </p:nvSpPr>
        <p:spPr>
          <a:xfrm>
            <a:off x="457200" y="1128881"/>
            <a:ext cx="10237694" cy="627834"/>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and Technology Executive Perspective on How Responsibilities SHOULD be Distributed for Activities Related to </a:t>
            </a:r>
            <a:r>
              <a:rPr lang="en-US" sz="1600" b="1" i="0" u="none" strike="noStrike" cap="none" dirty="0">
                <a:solidFill>
                  <a:srgbClr val="FF0000"/>
                </a:solidFill>
                <a:latin typeface="Arial"/>
                <a:ea typeface="Arial"/>
                <a:cs typeface="Arial"/>
                <a:sym typeface="Arial"/>
              </a:rPr>
              <a:t>Working With Digital Technology Vendors for the Business Area</a:t>
            </a:r>
            <a:endParaRPr lang="en-US" sz="1400" b="0" i="0" u="none" strike="noStrike" cap="none" dirty="0">
              <a:solidFill>
                <a:srgbClr val="FF0000"/>
              </a:solidFill>
              <a:latin typeface="Arial"/>
              <a:ea typeface="Arial"/>
              <a:cs typeface="Arial"/>
              <a:sym typeface="Arial"/>
            </a:endParaRPr>
          </a:p>
        </p:txBody>
      </p:sp>
      <p:sp>
        <p:nvSpPr>
          <p:cNvPr id="11" name="TextBox 10">
            <a:extLst>
              <a:ext uri="{FF2B5EF4-FFF2-40B4-BE49-F238E27FC236}">
                <a16:creationId xmlns:a16="http://schemas.microsoft.com/office/drawing/2014/main" id="{E8E822DF-A53B-CCFC-39F0-0B565007C9F3}"/>
              </a:ext>
            </a:extLst>
          </p:cNvPr>
          <p:cNvSpPr txBox="1"/>
          <p:nvPr/>
        </p:nvSpPr>
        <p:spPr>
          <a:xfrm>
            <a:off x="313044" y="246993"/>
            <a:ext cx="9846527" cy="830997"/>
          </a:xfrm>
          <a:prstGeom prst="rect">
            <a:avLst/>
          </a:prstGeom>
          <a:noFill/>
        </p:spPr>
        <p:txBody>
          <a:bodyPr wrap="square">
            <a:spAutoFit/>
          </a:bodyPr>
          <a:lstStyle/>
          <a:p>
            <a:r>
              <a:rPr lang="en-US" sz="2400" dirty="0">
                <a:solidFill>
                  <a:srgbClr val="002856"/>
                </a:solidFill>
                <a:effectLst/>
                <a:latin typeface="+mj-lt"/>
              </a:rPr>
              <a:t>CIOs Mostly Own Contracting And Negotiations With Technology Providers</a:t>
            </a:r>
            <a:endParaRPr lang="en-US" sz="2400" dirty="0">
              <a:solidFill>
                <a:srgbClr val="002856"/>
              </a:solidFill>
              <a:latin typeface="+mj-lt"/>
            </a:endParaRPr>
          </a:p>
        </p:txBody>
      </p:sp>
    </p:spTree>
    <p:extLst>
      <p:ext uri="{BB962C8B-B14F-4D97-AF65-F5344CB8AC3E}">
        <p14:creationId xmlns:p14="http://schemas.microsoft.com/office/powerpoint/2010/main" val="1094107294"/>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aphicFrame>
        <p:nvGraphicFramePr>
          <p:cNvPr id="678" name="STV[SL29]"/>
          <p:cNvGraphicFramePr/>
          <p:nvPr>
            <p:extLst>
              <p:ext uri="{D42A27DB-BD31-4B8C-83A1-F6EECF244321}">
                <p14:modId xmlns:p14="http://schemas.microsoft.com/office/powerpoint/2010/main" val="426630899"/>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81" name="Google Shape;681;p33"/>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a:t>
            </a:r>
            <a:r>
              <a:rPr lang="en-US" sz="1200" kern="0">
                <a:solidFill>
                  <a:srgbClr val="000000"/>
                </a:solidFill>
                <a:cs typeface="Arial"/>
                <a:sym typeface="Arial"/>
              </a:rPr>
              <a:t>110 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In your opinion, which group should perform the following activities for digital initiatives that are specific to that business area?</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82" name="Google Shape;682;p33"/>
          <p:cNvSpPr txBox="1"/>
          <p:nvPr/>
        </p:nvSpPr>
        <p:spPr>
          <a:xfrm>
            <a:off x="457200" y="1128881"/>
            <a:ext cx="10058400" cy="627834"/>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and Technology Executive Perspective on How Responsibilities SHOULD be Distributed for Activities Related to </a:t>
            </a:r>
            <a:r>
              <a:rPr lang="en-US" sz="1600" b="1" i="0" u="none" strike="noStrike" cap="none" dirty="0">
                <a:solidFill>
                  <a:srgbClr val="FF0000"/>
                </a:solidFill>
                <a:latin typeface="Arial"/>
                <a:ea typeface="Arial"/>
                <a:cs typeface="Arial"/>
                <a:sym typeface="Arial"/>
              </a:rPr>
              <a:t>Developing or Implementing Digital Technologies for the Business Area</a:t>
            </a:r>
            <a:endParaRPr lang="en-US" sz="1400" b="0" i="0" u="none" strike="noStrike" cap="none" dirty="0">
              <a:solidFill>
                <a:srgbClr val="FF0000"/>
              </a:solidFill>
              <a:latin typeface="Arial"/>
              <a:ea typeface="Arial"/>
              <a:cs typeface="Arial"/>
              <a:sym typeface="Arial"/>
            </a:endParaRPr>
          </a:p>
        </p:txBody>
      </p:sp>
      <p:sp>
        <p:nvSpPr>
          <p:cNvPr id="8" name="TextBox 7">
            <a:extLst>
              <a:ext uri="{FF2B5EF4-FFF2-40B4-BE49-F238E27FC236}">
                <a16:creationId xmlns:a16="http://schemas.microsoft.com/office/drawing/2014/main" id="{595CB952-C7A3-5773-01E4-E1BA6AFE16EB}"/>
              </a:ext>
            </a:extLst>
          </p:cNvPr>
          <p:cNvSpPr txBox="1"/>
          <p:nvPr/>
        </p:nvSpPr>
        <p:spPr>
          <a:xfrm>
            <a:off x="240382" y="162409"/>
            <a:ext cx="12011149" cy="830997"/>
          </a:xfrm>
          <a:prstGeom prst="rect">
            <a:avLst/>
          </a:prstGeom>
          <a:noFill/>
        </p:spPr>
        <p:txBody>
          <a:bodyPr wrap="square">
            <a:spAutoFit/>
          </a:bodyPr>
          <a:lstStyle/>
          <a:p>
            <a:r>
              <a:rPr lang="en-US" sz="2400" dirty="0">
                <a:solidFill>
                  <a:srgbClr val="002856"/>
                </a:solidFill>
                <a:effectLst/>
                <a:latin typeface="+mj-lt"/>
              </a:rPr>
              <a:t>Most CIOs Are Willing to Share and Even Relinquish Responsibilities For Certain Tasks but NOT Building/Developing Digital Technologies </a:t>
            </a:r>
            <a:endParaRPr lang="en-US" sz="2400" dirty="0">
              <a:solidFill>
                <a:srgbClr val="002856"/>
              </a:solidFill>
              <a:latin typeface="+mj-lt"/>
            </a:endParaRPr>
          </a:p>
        </p:txBody>
      </p:sp>
    </p:spTree>
    <p:extLst>
      <p:ext uri="{BB962C8B-B14F-4D97-AF65-F5344CB8AC3E}">
        <p14:creationId xmlns:p14="http://schemas.microsoft.com/office/powerpoint/2010/main" val="548577348"/>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aphicFrame>
        <p:nvGraphicFramePr>
          <p:cNvPr id="678" name="STV[SL30]"/>
          <p:cNvGraphicFramePr/>
          <p:nvPr>
            <p:extLst>
              <p:ext uri="{D42A27DB-BD31-4B8C-83A1-F6EECF244321}">
                <p14:modId xmlns:p14="http://schemas.microsoft.com/office/powerpoint/2010/main" val="4049493402"/>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81" name="Google Shape;681;p33"/>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a:t>
            </a:r>
            <a:r>
              <a:rPr lang="en-US" sz="1200" kern="0">
                <a:solidFill>
                  <a:srgbClr val="000000"/>
                </a:solidFill>
                <a:cs typeface="Arial"/>
                <a:sym typeface="Arial"/>
              </a:rPr>
              <a:t>110 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In your opinion, which group should perform the following activities for digital initiatives that are specific to that business area?</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82" name="Google Shape;682;p33"/>
          <p:cNvSpPr txBox="1"/>
          <p:nvPr/>
        </p:nvSpPr>
        <p:spPr>
          <a:xfrm>
            <a:off x="457200" y="1128881"/>
            <a:ext cx="9529482" cy="627834"/>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and Technology Executive Perspective on How Responsibilities SHOULD be Distributed for Activities Related to </a:t>
            </a:r>
            <a:r>
              <a:rPr lang="en-US" sz="1600" b="1" i="0" u="none" strike="noStrike" cap="none" dirty="0">
                <a:solidFill>
                  <a:srgbClr val="FF0000"/>
                </a:solidFill>
                <a:latin typeface="Arial"/>
                <a:ea typeface="Arial"/>
                <a:cs typeface="Arial"/>
                <a:sym typeface="Arial"/>
              </a:rPr>
              <a:t>Ensuring Security and Compliance in the Business Area</a:t>
            </a:r>
            <a:endParaRPr lang="en-US" sz="1400" b="0" i="0" u="none" strike="noStrike" cap="none" dirty="0">
              <a:solidFill>
                <a:srgbClr val="FF0000"/>
              </a:solidFill>
              <a:latin typeface="Arial"/>
              <a:ea typeface="Arial"/>
              <a:cs typeface="Arial"/>
              <a:sym typeface="Arial"/>
            </a:endParaRPr>
          </a:p>
        </p:txBody>
      </p:sp>
      <p:sp>
        <p:nvSpPr>
          <p:cNvPr id="11" name="TextBox 10">
            <a:extLst>
              <a:ext uri="{FF2B5EF4-FFF2-40B4-BE49-F238E27FC236}">
                <a16:creationId xmlns:a16="http://schemas.microsoft.com/office/drawing/2014/main" id="{CF3353A6-4D19-9E5F-6C0D-B02BD2B0E522}"/>
              </a:ext>
            </a:extLst>
          </p:cNvPr>
          <p:cNvSpPr txBox="1"/>
          <p:nvPr/>
        </p:nvSpPr>
        <p:spPr>
          <a:xfrm>
            <a:off x="261814" y="262782"/>
            <a:ext cx="11277601" cy="830997"/>
          </a:xfrm>
          <a:prstGeom prst="rect">
            <a:avLst/>
          </a:prstGeom>
          <a:noFill/>
        </p:spPr>
        <p:txBody>
          <a:bodyPr wrap="square">
            <a:spAutoFit/>
          </a:bodyPr>
          <a:lstStyle/>
          <a:p>
            <a:r>
              <a:rPr lang="en-US" sz="2400" dirty="0">
                <a:solidFill>
                  <a:srgbClr val="002856"/>
                </a:solidFill>
                <a:effectLst/>
                <a:latin typeface="+mj-lt"/>
              </a:rPr>
              <a:t>When it </a:t>
            </a:r>
            <a:r>
              <a:rPr lang="en-US" sz="2400" dirty="0">
                <a:solidFill>
                  <a:srgbClr val="002856"/>
                </a:solidFill>
                <a:latin typeface="+mj-lt"/>
              </a:rPr>
              <a:t>Comes to Security and Compliance, </a:t>
            </a:r>
            <a:r>
              <a:rPr lang="en-US" sz="2400" dirty="0">
                <a:solidFill>
                  <a:srgbClr val="002856"/>
                </a:solidFill>
                <a:effectLst/>
                <a:latin typeface="+mj-lt"/>
              </a:rPr>
              <a:t>Most CIOs Are Not Willing to Share Responsibilities; the “Buck” Stops at Their Desk!</a:t>
            </a:r>
            <a:endParaRPr lang="en-US" sz="2400" dirty="0">
              <a:solidFill>
                <a:srgbClr val="002856"/>
              </a:solidFill>
              <a:latin typeface="+mj-lt"/>
            </a:endParaRPr>
          </a:p>
        </p:txBody>
      </p:sp>
    </p:spTree>
    <p:extLst>
      <p:ext uri="{BB962C8B-B14F-4D97-AF65-F5344CB8AC3E}">
        <p14:creationId xmlns:p14="http://schemas.microsoft.com/office/powerpoint/2010/main" val="95089896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BF85-DE3B-7F14-917F-8F1EA81D5275}"/>
              </a:ext>
            </a:extLst>
          </p:cNvPr>
          <p:cNvSpPr>
            <a:spLocks noGrp="1"/>
          </p:cNvSpPr>
          <p:nvPr>
            <p:ph type="title"/>
          </p:nvPr>
        </p:nvSpPr>
        <p:spPr/>
        <p:txBody>
          <a:bodyPr/>
          <a:lstStyle/>
          <a:p>
            <a:r>
              <a:rPr lang="en-US" dirty="0"/>
              <a:t>Survey Overview, Respondent Profile and Methodology</a:t>
            </a:r>
          </a:p>
        </p:txBody>
      </p:sp>
    </p:spTree>
    <p:extLst>
      <p:ext uri="{BB962C8B-B14F-4D97-AF65-F5344CB8AC3E}">
        <p14:creationId xmlns:p14="http://schemas.microsoft.com/office/powerpoint/2010/main" val="311402402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aphicFrame>
        <p:nvGraphicFramePr>
          <p:cNvPr id="678" name="STV[SL31]"/>
          <p:cNvGraphicFramePr/>
          <p:nvPr>
            <p:extLst>
              <p:ext uri="{D42A27DB-BD31-4B8C-83A1-F6EECF244321}">
                <p14:modId xmlns:p14="http://schemas.microsoft.com/office/powerpoint/2010/main" val="1607587652"/>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81" name="Google Shape;681;p33"/>
          <p:cNvSpPr txBox="1"/>
          <p:nvPr/>
        </p:nvSpPr>
        <p:spPr>
          <a:xfrm>
            <a:off x="457200" y="5433943"/>
            <a:ext cx="7315200" cy="8155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a:t>
            </a:r>
            <a:r>
              <a:rPr lang="en-US" sz="1200" kern="0">
                <a:solidFill>
                  <a:srgbClr val="000000"/>
                </a:solidFill>
                <a:cs typeface="Arial"/>
                <a:sym typeface="Arial"/>
              </a:rPr>
              <a:t>110 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In your opinion, which group should perform the following activities for digital initiatives that are specific to that business area?</a:t>
            </a:r>
          </a:p>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7F7F7F"/>
                </a:solidFill>
                <a:latin typeface="Arial"/>
                <a:ea typeface="Arial"/>
                <a:cs typeface="Arial"/>
                <a:sym typeface="Arial"/>
              </a:rPr>
              <a:t>:</a:t>
            </a:r>
            <a:endParaRPr lang="en-US" sz="1400" b="0" i="0" u="none" strike="noStrike" cap="none" dirty="0">
              <a:solidFill>
                <a:srgbClr val="000000"/>
              </a:solidFill>
              <a:latin typeface="Arial"/>
              <a:ea typeface="Arial"/>
              <a:cs typeface="Arial"/>
              <a:sym typeface="Arial"/>
            </a:endParaRPr>
          </a:p>
        </p:txBody>
      </p:sp>
      <p:sp>
        <p:nvSpPr>
          <p:cNvPr id="682" name="Google Shape;682;p33"/>
          <p:cNvSpPr txBox="1"/>
          <p:nvPr/>
        </p:nvSpPr>
        <p:spPr>
          <a:xfrm>
            <a:off x="457199" y="1128881"/>
            <a:ext cx="9637059" cy="627834"/>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and Technology Executive Perspective on How Responsibilities SHOULD be Distributed for Activities Related to </a:t>
            </a:r>
            <a:r>
              <a:rPr lang="en-US" sz="1600" b="1" i="0" u="none" strike="noStrike" cap="none" dirty="0">
                <a:solidFill>
                  <a:srgbClr val="FF0000"/>
                </a:solidFill>
                <a:latin typeface="Arial"/>
                <a:ea typeface="Arial"/>
                <a:cs typeface="Arial"/>
                <a:sym typeface="Arial"/>
              </a:rPr>
              <a:t>Managing Technologies for the Business Area</a:t>
            </a:r>
            <a:endParaRPr lang="en-US" sz="1400" b="0" i="0" u="none" strike="noStrike" cap="none" dirty="0">
              <a:solidFill>
                <a:srgbClr val="FF0000"/>
              </a:solidFill>
              <a:latin typeface="Arial"/>
              <a:ea typeface="Arial"/>
              <a:cs typeface="Arial"/>
              <a:sym typeface="Arial"/>
            </a:endParaRPr>
          </a:p>
        </p:txBody>
      </p:sp>
      <p:sp>
        <p:nvSpPr>
          <p:cNvPr id="3" name="TextBox 2">
            <a:extLst>
              <a:ext uri="{FF2B5EF4-FFF2-40B4-BE49-F238E27FC236}">
                <a16:creationId xmlns:a16="http://schemas.microsoft.com/office/drawing/2014/main" id="{D51F4B17-D468-D996-FB6C-738FA8D21745}"/>
              </a:ext>
            </a:extLst>
          </p:cNvPr>
          <p:cNvSpPr txBox="1"/>
          <p:nvPr/>
        </p:nvSpPr>
        <p:spPr>
          <a:xfrm>
            <a:off x="340111" y="316834"/>
            <a:ext cx="11277601" cy="830997"/>
          </a:xfrm>
          <a:prstGeom prst="rect">
            <a:avLst/>
          </a:prstGeom>
          <a:noFill/>
        </p:spPr>
        <p:txBody>
          <a:bodyPr wrap="square">
            <a:spAutoFit/>
          </a:bodyPr>
          <a:lstStyle/>
          <a:p>
            <a:r>
              <a:rPr lang="en-US" sz="2400" dirty="0">
                <a:solidFill>
                  <a:srgbClr val="002856"/>
                </a:solidFill>
                <a:effectLst/>
                <a:latin typeface="+mj-lt"/>
              </a:rPr>
              <a:t>Most Respondents Feel Responsible for Techno</a:t>
            </a:r>
            <a:r>
              <a:rPr lang="en-US" sz="2400" dirty="0">
                <a:solidFill>
                  <a:srgbClr val="002856"/>
                </a:solidFill>
                <a:latin typeface="+mj-lt"/>
              </a:rPr>
              <a:t>logy Tasks, but Not for “Culture” Tasks</a:t>
            </a:r>
          </a:p>
        </p:txBody>
      </p:sp>
    </p:spTree>
    <p:extLst>
      <p:ext uri="{BB962C8B-B14F-4D97-AF65-F5344CB8AC3E}">
        <p14:creationId xmlns:p14="http://schemas.microsoft.com/office/powerpoint/2010/main" val="94828979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8704-7CDE-CE21-DA15-9520E8E663E0}"/>
              </a:ext>
            </a:extLst>
          </p:cNvPr>
          <p:cNvSpPr>
            <a:spLocks noGrp="1"/>
          </p:cNvSpPr>
          <p:nvPr>
            <p:ph type="title"/>
          </p:nvPr>
        </p:nvSpPr>
        <p:spPr/>
        <p:txBody>
          <a:bodyPr/>
          <a:lstStyle/>
          <a:p>
            <a:r>
              <a:rPr lang="en-US" dirty="0"/>
              <a:t>CIO Priorities</a:t>
            </a:r>
          </a:p>
        </p:txBody>
      </p:sp>
    </p:spTree>
    <p:extLst>
      <p:ext uri="{BB962C8B-B14F-4D97-AF65-F5344CB8AC3E}">
        <p14:creationId xmlns:p14="http://schemas.microsoft.com/office/powerpoint/2010/main" val="423268822"/>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1"/>
          <p:cNvSpPr/>
          <p:nvPr/>
        </p:nvSpPr>
        <p:spPr>
          <a:xfrm>
            <a:off x="977901" y="1320800"/>
            <a:ext cx="5118100" cy="2349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15" name="Google Shape;715;p31"/>
          <p:cNvSpPr/>
          <p:nvPr/>
        </p:nvSpPr>
        <p:spPr>
          <a:xfrm>
            <a:off x="6083301" y="1320800"/>
            <a:ext cx="5136220" cy="2349500"/>
          </a:xfrm>
          <a:prstGeom prst="rect">
            <a:avLst/>
          </a:prstGeom>
          <a:solidFill>
            <a:srgbClr val="0073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16" name="Google Shape;716;p31"/>
          <p:cNvSpPr/>
          <p:nvPr/>
        </p:nvSpPr>
        <p:spPr>
          <a:xfrm>
            <a:off x="977900" y="3763481"/>
            <a:ext cx="3463532" cy="2349500"/>
          </a:xfrm>
          <a:prstGeom prst="rect">
            <a:avLst/>
          </a:prstGeom>
          <a:solidFill>
            <a:srgbClr val="AF0C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17" name="Google Shape;717;p31"/>
          <p:cNvSpPr/>
          <p:nvPr/>
        </p:nvSpPr>
        <p:spPr>
          <a:xfrm>
            <a:off x="7743289" y="3763481"/>
            <a:ext cx="3488932" cy="2349500"/>
          </a:xfrm>
          <a:prstGeom prst="rect">
            <a:avLst/>
          </a:prstGeom>
          <a:solidFill>
            <a:srgbClr val="6F7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18" name="Google Shape;718;p31"/>
          <p:cNvSpPr/>
          <p:nvPr/>
        </p:nvSpPr>
        <p:spPr>
          <a:xfrm>
            <a:off x="4560297" y="3763481"/>
            <a:ext cx="3066837" cy="2349500"/>
          </a:xfrm>
          <a:prstGeom prst="rect">
            <a:avLst/>
          </a:prstGeom>
          <a:solidFill>
            <a:srgbClr val="048D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
        <p:nvSpPr>
          <p:cNvPr id="719" name="Google Shape;719;p31"/>
          <p:cNvSpPr txBox="1">
            <a:spLocks noGrp="1"/>
          </p:cNvSpPr>
          <p:nvPr>
            <p:ph type="title"/>
          </p:nvPr>
        </p:nvSpPr>
        <p:spPr>
          <a:xfrm>
            <a:off x="457200" y="366713"/>
            <a:ext cx="11276013" cy="443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1800"/>
              <a:buFont typeface="Arial Black"/>
              <a:buNone/>
            </a:pPr>
            <a:r>
              <a:rPr lang="en-US" dirty="0"/>
              <a:t>CIO Priorities Navigator</a:t>
            </a:r>
          </a:p>
        </p:txBody>
      </p:sp>
      <p:sp>
        <p:nvSpPr>
          <p:cNvPr id="720" name="Google Shape;720;p31"/>
          <p:cNvSpPr/>
          <p:nvPr/>
        </p:nvSpPr>
        <p:spPr>
          <a:xfrm>
            <a:off x="1384586" y="1796836"/>
            <a:ext cx="4686016" cy="1881883"/>
          </a:xfrm>
          <a:prstGeom prst="rect">
            <a:avLst/>
          </a:prstGeom>
          <a:solidFill>
            <a:srgbClr val="F4F4F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Embed Information and Technology in Business Strategy</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Lead Enterprise IT Governance</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Evolve Operating Models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Support Digital Products and Services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Advance Business Operations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Assess Digital Execution</a:t>
            </a:r>
            <a:endParaRPr lang="en-US" sz="1400" b="0" i="0" u="none" strike="noStrike" cap="none" dirty="0">
              <a:solidFill>
                <a:srgbClr val="000000"/>
              </a:solidFill>
              <a:latin typeface="Arial"/>
              <a:ea typeface="Arial"/>
              <a:cs typeface="Arial"/>
              <a:sym typeface="Arial"/>
            </a:endParaRPr>
          </a:p>
        </p:txBody>
      </p:sp>
      <p:sp>
        <p:nvSpPr>
          <p:cNvPr id="721" name="Google Shape;721;p31"/>
          <p:cNvSpPr/>
          <p:nvPr/>
        </p:nvSpPr>
        <p:spPr>
          <a:xfrm>
            <a:off x="6102417" y="1796836"/>
            <a:ext cx="4710419" cy="1881883"/>
          </a:xfrm>
          <a:prstGeom prst="rect">
            <a:avLst/>
          </a:prstGeom>
          <a:solidFill>
            <a:srgbClr val="F4F4F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Distribute Technology Leadership</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Develop Executive Leadership</a:t>
            </a:r>
            <a:endParaRPr lang="en-US" sz="1400" b="0" i="0" u="none" strike="noStrike" cap="none" dirty="0">
              <a:solidFill>
                <a:srgbClr val="000000"/>
              </a:solidFill>
              <a:latin typeface="Arial"/>
              <a:ea typeface="Arial"/>
              <a:cs typeface="Arial"/>
              <a:sym typeface="Arial"/>
            </a:endParaRPr>
          </a:p>
        </p:txBody>
      </p:sp>
      <p:sp>
        <p:nvSpPr>
          <p:cNvPr id="722" name="Google Shape;722;p31"/>
          <p:cNvSpPr/>
          <p:nvPr/>
        </p:nvSpPr>
        <p:spPr>
          <a:xfrm>
            <a:off x="1384585" y="3750781"/>
            <a:ext cx="3082247" cy="1881883"/>
          </a:xfrm>
          <a:prstGeom prst="rect">
            <a:avLst/>
          </a:prstGeom>
          <a:solidFill>
            <a:srgbClr val="F4F4F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Modernize I&amp;O and Cloud</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Deploy D&amp;A, AI and Digital Platforms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Deliver Applications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Track and Assess Disruptive Trends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Foster Technology-Enabled Innovation</a:t>
            </a:r>
            <a:endParaRPr lang="en-US" sz="1400" b="0" i="0" u="none" strike="noStrike" cap="none" dirty="0">
              <a:solidFill>
                <a:srgbClr val="000000"/>
              </a:solidFill>
              <a:latin typeface="Arial"/>
              <a:ea typeface="Arial"/>
              <a:cs typeface="Arial"/>
              <a:sym typeface="Arial"/>
            </a:endParaRPr>
          </a:p>
        </p:txBody>
      </p:sp>
      <p:sp>
        <p:nvSpPr>
          <p:cNvPr id="723" name="Google Shape;723;p31"/>
          <p:cNvSpPr/>
          <p:nvPr/>
        </p:nvSpPr>
        <p:spPr>
          <a:xfrm>
            <a:off x="4557587" y="3750781"/>
            <a:ext cx="3082247" cy="1881883"/>
          </a:xfrm>
          <a:prstGeom prst="rect">
            <a:avLst/>
          </a:prstGeom>
          <a:solidFill>
            <a:srgbClr val="F4F4F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Manage Risk and Cybersecurity</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Contract With External Parties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Manage Technology Financials</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Demonstrate the Business Value of IT</a:t>
            </a:r>
            <a:endParaRPr lang="en-US" sz="1400" b="0" i="0" u="none" strike="noStrike" cap="none" dirty="0">
              <a:solidFill>
                <a:srgbClr val="000000"/>
              </a:solidFill>
              <a:latin typeface="Arial"/>
              <a:ea typeface="Arial"/>
              <a:cs typeface="Arial"/>
              <a:sym typeface="Arial"/>
            </a:endParaRPr>
          </a:p>
        </p:txBody>
      </p:sp>
      <p:sp>
        <p:nvSpPr>
          <p:cNvPr id="724" name="Google Shape;724;p31"/>
          <p:cNvSpPr/>
          <p:nvPr/>
        </p:nvSpPr>
        <p:spPr>
          <a:xfrm>
            <a:off x="7730589" y="3750781"/>
            <a:ext cx="3082247" cy="1881883"/>
          </a:xfrm>
          <a:prstGeom prst="rect">
            <a:avLst/>
          </a:prstGeom>
          <a:solidFill>
            <a:srgbClr val="F4F4F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Evolve IT Organization Structure</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Advance Technology Talent</a:t>
            </a:r>
            <a:endParaRPr lang="en-US"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Arial"/>
                <a:ea typeface="Arial"/>
                <a:cs typeface="Arial"/>
                <a:sym typeface="Arial"/>
              </a:rPr>
              <a:t>Lead Organization Change and Shape Culture</a:t>
            </a:r>
            <a:endParaRPr lang="en-US" sz="1400" b="0" i="0" u="none" strike="noStrike" cap="none" dirty="0">
              <a:solidFill>
                <a:srgbClr val="000000"/>
              </a:solidFill>
              <a:latin typeface="Arial"/>
              <a:ea typeface="Arial"/>
              <a:cs typeface="Arial"/>
              <a:sym typeface="Arial"/>
            </a:endParaRPr>
          </a:p>
        </p:txBody>
      </p:sp>
      <p:sp>
        <p:nvSpPr>
          <p:cNvPr id="725" name="Google Shape;725;p31"/>
          <p:cNvSpPr txBox="1"/>
          <p:nvPr/>
        </p:nvSpPr>
        <p:spPr>
          <a:xfrm>
            <a:off x="993983" y="1415016"/>
            <a:ext cx="5102018"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100"/>
              <a:buFont typeface="Arial Black"/>
              <a:buNone/>
            </a:pPr>
            <a:r>
              <a:rPr lang="en-US" sz="1100" b="0" i="0" u="none" strike="noStrike" cap="none" dirty="0">
                <a:solidFill>
                  <a:schemeClr val="lt1"/>
                </a:solidFill>
                <a:latin typeface="Arial Black"/>
                <a:ea typeface="Arial Black"/>
                <a:cs typeface="Arial Black"/>
                <a:sym typeface="Arial Black"/>
              </a:rPr>
              <a:t>Digital Business Strategy and Execution</a:t>
            </a:r>
            <a:endParaRPr lang="en-US" sz="1100" b="0" i="0" u="none" strike="noStrike" cap="none" dirty="0">
              <a:solidFill>
                <a:schemeClr val="lt1"/>
              </a:solidFill>
              <a:latin typeface="Arial"/>
              <a:ea typeface="Arial"/>
              <a:cs typeface="Arial"/>
              <a:sym typeface="Arial"/>
            </a:endParaRPr>
          </a:p>
        </p:txBody>
      </p:sp>
      <p:sp>
        <p:nvSpPr>
          <p:cNvPr id="726" name="Google Shape;726;p31"/>
          <p:cNvSpPr txBox="1"/>
          <p:nvPr/>
        </p:nvSpPr>
        <p:spPr>
          <a:xfrm>
            <a:off x="6134099" y="1406689"/>
            <a:ext cx="5098122"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100"/>
              <a:buFont typeface="Arial Black"/>
              <a:buNone/>
            </a:pPr>
            <a:r>
              <a:rPr lang="en-US" sz="1100" b="0" i="0" u="none" strike="noStrike" cap="none" dirty="0">
                <a:solidFill>
                  <a:schemeClr val="lt1"/>
                </a:solidFill>
                <a:latin typeface="Arial Black"/>
                <a:ea typeface="Arial Black"/>
                <a:cs typeface="Arial Black"/>
                <a:sym typeface="Arial Black"/>
              </a:rPr>
              <a:t>(Personal) Leadership Development</a:t>
            </a:r>
            <a:endParaRPr lang="en-US" sz="1400" b="0" i="0" u="none" strike="noStrike" cap="none" dirty="0">
              <a:solidFill>
                <a:srgbClr val="000000"/>
              </a:solidFill>
              <a:latin typeface="Arial"/>
              <a:ea typeface="Arial"/>
              <a:cs typeface="Arial"/>
              <a:sym typeface="Arial"/>
            </a:endParaRPr>
          </a:p>
        </p:txBody>
      </p:sp>
      <p:sp>
        <p:nvSpPr>
          <p:cNvPr id="727" name="Google Shape;727;p31"/>
          <p:cNvSpPr txBox="1"/>
          <p:nvPr/>
        </p:nvSpPr>
        <p:spPr>
          <a:xfrm>
            <a:off x="990601" y="5758125"/>
            <a:ext cx="3450832"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100"/>
              <a:buFont typeface="Arial Black"/>
              <a:buNone/>
            </a:pPr>
            <a:r>
              <a:rPr lang="en-US" sz="1100" b="0" i="0" u="none" strike="noStrike" cap="none" dirty="0">
                <a:solidFill>
                  <a:schemeClr val="lt1"/>
                </a:solidFill>
                <a:latin typeface="Arial Black"/>
                <a:ea typeface="Arial Black"/>
                <a:cs typeface="Arial Black"/>
                <a:sym typeface="Arial Black"/>
              </a:rPr>
              <a:t>Technology and Innovation</a:t>
            </a:r>
            <a:endParaRPr lang="en-US" sz="1400" b="0" i="0" u="none" strike="noStrike" cap="none" dirty="0">
              <a:solidFill>
                <a:srgbClr val="000000"/>
              </a:solidFill>
              <a:latin typeface="Arial"/>
              <a:ea typeface="Arial"/>
              <a:cs typeface="Arial"/>
              <a:sym typeface="Arial"/>
            </a:endParaRPr>
          </a:p>
        </p:txBody>
      </p:sp>
      <p:sp>
        <p:nvSpPr>
          <p:cNvPr id="728" name="Google Shape;728;p31"/>
          <p:cNvSpPr txBox="1"/>
          <p:nvPr/>
        </p:nvSpPr>
        <p:spPr>
          <a:xfrm>
            <a:off x="4573571" y="5669225"/>
            <a:ext cx="3040864" cy="430887"/>
          </a:xfrm>
          <a:prstGeom prst="rect">
            <a:avLst/>
          </a:prstGeom>
          <a:noFill/>
          <a:ln>
            <a:noFill/>
          </a:ln>
        </p:spPr>
        <p:txBody>
          <a:bodyPr spcFirstLastPara="1" wrap="square" lIns="90000"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Black"/>
              <a:buNone/>
            </a:pPr>
            <a:r>
              <a:rPr lang="en-US" sz="1100" b="0" i="0" u="none" strike="noStrike" cap="none" dirty="0">
                <a:solidFill>
                  <a:schemeClr val="lt1"/>
                </a:solidFill>
                <a:latin typeface="Arial Black"/>
                <a:ea typeface="Arial Black"/>
                <a:cs typeface="Arial Black"/>
                <a:sym typeface="Arial Black"/>
              </a:rPr>
              <a:t>Technology Finance, Value and Risk Management</a:t>
            </a:r>
            <a:endParaRPr lang="en-US" sz="1400" b="0" i="0" u="none" strike="noStrike" cap="none" dirty="0">
              <a:solidFill>
                <a:srgbClr val="000000"/>
              </a:solidFill>
              <a:latin typeface="Arial"/>
              <a:ea typeface="Arial"/>
              <a:cs typeface="Arial"/>
              <a:sym typeface="Arial"/>
            </a:endParaRPr>
          </a:p>
        </p:txBody>
      </p:sp>
      <p:sp>
        <p:nvSpPr>
          <p:cNvPr id="729" name="Google Shape;729;p31"/>
          <p:cNvSpPr txBox="1"/>
          <p:nvPr/>
        </p:nvSpPr>
        <p:spPr>
          <a:xfrm>
            <a:off x="7743862" y="5746225"/>
            <a:ext cx="3475659" cy="261610"/>
          </a:xfrm>
          <a:prstGeom prst="rect">
            <a:avLst/>
          </a:prstGeom>
          <a:noFill/>
          <a:ln>
            <a:noFill/>
          </a:ln>
        </p:spPr>
        <p:txBody>
          <a:bodyPr spcFirstLastPara="1" wrap="square" lIns="90000"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Black"/>
              <a:buNone/>
            </a:pPr>
            <a:r>
              <a:rPr lang="en-US" sz="1100" b="0" i="0" u="none" strike="noStrike" cap="none" dirty="0">
                <a:solidFill>
                  <a:schemeClr val="lt1"/>
                </a:solidFill>
                <a:latin typeface="Arial Black"/>
                <a:ea typeface="Arial Black"/>
                <a:cs typeface="Arial Black"/>
                <a:sym typeface="Arial Black"/>
              </a:rPr>
              <a:t>Organization, Culture and People</a:t>
            </a:r>
            <a:endParaRPr lang="en-US" sz="1400" b="0" i="0" u="none" strike="noStrike" cap="none" dirty="0">
              <a:solidFill>
                <a:srgbClr val="000000"/>
              </a:solidFill>
              <a:latin typeface="Arial"/>
              <a:ea typeface="Arial"/>
              <a:cs typeface="Arial"/>
              <a:sym typeface="Arial"/>
            </a:endParaRPr>
          </a:p>
        </p:txBody>
      </p:sp>
      <p:sp>
        <p:nvSpPr>
          <p:cNvPr id="730" name="Google Shape;730;p31"/>
          <p:cNvSpPr/>
          <p:nvPr/>
        </p:nvSpPr>
        <p:spPr>
          <a:xfrm>
            <a:off x="6010883" y="1312316"/>
            <a:ext cx="110517" cy="24255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aphicFrame>
        <p:nvGraphicFramePr>
          <p:cNvPr id="690" name="STV[SL33]"/>
          <p:cNvGraphicFramePr/>
          <p:nvPr>
            <p:extLst>
              <p:ext uri="{D42A27DB-BD31-4B8C-83A1-F6EECF244321}">
                <p14:modId xmlns:p14="http://schemas.microsoft.com/office/powerpoint/2010/main" val="1659257809"/>
              </p:ext>
            </p:extLst>
          </p:nvPr>
        </p:nvGraphicFramePr>
        <p:xfrm>
          <a:off x="368488" y="2014235"/>
          <a:ext cx="8627594"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93" name="Google Shape;693;p34"/>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110 </a:t>
            </a:r>
            <a:r>
              <a:rPr lang="en-US" sz="1200" kern="0">
                <a:solidFill>
                  <a:srgbClr val="000000"/>
                </a:solidFill>
                <a:cs typeface="Arial"/>
                <a:sym typeface="Arial"/>
              </a:rPr>
              <a:t>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Please rate you and your IT leadership team(s)’ ability to execute each of the following management activities.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94" name="Google Shape;694;p34"/>
          <p:cNvSpPr txBox="1"/>
          <p:nvPr/>
        </p:nvSpPr>
        <p:spPr>
          <a:xfrm>
            <a:off x="448001" y="1387459"/>
            <a:ext cx="10495722"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Perception of IT’s Acumen on Activities related to </a:t>
            </a:r>
            <a:r>
              <a:rPr lang="en-US" sz="1600" b="1" i="0" u="none" strike="noStrike" cap="none" dirty="0">
                <a:solidFill>
                  <a:srgbClr val="FF0000"/>
                </a:solidFill>
                <a:latin typeface="Arial"/>
                <a:ea typeface="Arial"/>
                <a:cs typeface="Arial"/>
                <a:sym typeface="Arial"/>
              </a:rPr>
              <a:t>Digital Business Strategy, Execution and Performance</a:t>
            </a:r>
            <a:endParaRPr lang="en-US" sz="1400" b="0" i="0" u="none" strike="noStrike" cap="none" dirty="0">
              <a:solidFill>
                <a:srgbClr val="FF0000"/>
              </a:solidFill>
              <a:latin typeface="Arial"/>
              <a:ea typeface="Arial"/>
              <a:cs typeface="Arial"/>
              <a:sym typeface="Arial"/>
            </a:endParaRPr>
          </a:p>
        </p:txBody>
      </p:sp>
      <p:sp>
        <p:nvSpPr>
          <p:cNvPr id="3" name="TextBox 2">
            <a:extLst>
              <a:ext uri="{FF2B5EF4-FFF2-40B4-BE49-F238E27FC236}">
                <a16:creationId xmlns:a16="http://schemas.microsoft.com/office/drawing/2014/main" id="{2B4A9890-041F-77A1-AB07-B8B03A2CB5EC}"/>
              </a:ext>
            </a:extLst>
          </p:cNvPr>
          <p:cNvSpPr txBox="1"/>
          <p:nvPr/>
        </p:nvSpPr>
        <p:spPr>
          <a:xfrm>
            <a:off x="260341" y="121170"/>
            <a:ext cx="11277601" cy="830997"/>
          </a:xfrm>
          <a:prstGeom prst="rect">
            <a:avLst/>
          </a:prstGeom>
          <a:noFill/>
        </p:spPr>
        <p:txBody>
          <a:bodyPr wrap="square">
            <a:spAutoFit/>
          </a:bodyPr>
          <a:lstStyle/>
          <a:p>
            <a:r>
              <a:rPr lang="en-US" sz="2400" dirty="0">
                <a:solidFill>
                  <a:srgbClr val="002856"/>
                </a:solidFill>
                <a:latin typeface="+mj-lt"/>
              </a:rPr>
              <a:t>Insurance IT Leaders Confidential with Acumen for Most Tasks, Except Assessing and Improving Digital Performance</a:t>
            </a:r>
          </a:p>
        </p:txBody>
      </p:sp>
    </p:spTree>
    <p:extLst>
      <p:ext uri="{BB962C8B-B14F-4D97-AF65-F5344CB8AC3E}">
        <p14:creationId xmlns:p14="http://schemas.microsoft.com/office/powerpoint/2010/main" val="362748674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aphicFrame>
        <p:nvGraphicFramePr>
          <p:cNvPr id="690" name="STV[SL34]"/>
          <p:cNvGraphicFramePr/>
          <p:nvPr>
            <p:extLst>
              <p:ext uri="{D42A27DB-BD31-4B8C-83A1-F6EECF244321}">
                <p14:modId xmlns:p14="http://schemas.microsoft.com/office/powerpoint/2010/main" val="1766515511"/>
              </p:ext>
            </p:extLst>
          </p:nvPr>
        </p:nvGraphicFramePr>
        <p:xfrm>
          <a:off x="457200" y="1754293"/>
          <a:ext cx="7635240" cy="3640667"/>
        </p:xfrm>
        <a:graphic>
          <a:graphicData uri="http://schemas.openxmlformats.org/drawingml/2006/chart">
            <c:chart xmlns:c="http://schemas.openxmlformats.org/drawingml/2006/chart" xmlns:r="http://schemas.openxmlformats.org/officeDocument/2006/relationships" r:id="rId3"/>
          </a:graphicData>
        </a:graphic>
      </p:graphicFrame>
      <p:sp>
        <p:nvSpPr>
          <p:cNvPr id="693" name="Google Shape;693;p34"/>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110 </a:t>
            </a:r>
            <a:r>
              <a:rPr lang="en-US" sz="1200" kern="0">
                <a:solidFill>
                  <a:srgbClr val="000000"/>
                </a:solidFill>
                <a:cs typeface="Arial"/>
                <a:sym typeface="Arial"/>
              </a:rPr>
              <a:t>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Please rate you and your IT leadership team(s)’ ability to execute each of the following management activities.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94" name="Google Shape;694;p34"/>
          <p:cNvSpPr txBox="1"/>
          <p:nvPr/>
        </p:nvSpPr>
        <p:spPr>
          <a:xfrm>
            <a:off x="457199" y="1128881"/>
            <a:ext cx="9183757"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Perception Of IT’s Acumen on Activities related to </a:t>
            </a:r>
            <a:r>
              <a:rPr lang="en-US" sz="1600" b="1" i="0" u="none" strike="noStrike" cap="none" dirty="0">
                <a:solidFill>
                  <a:srgbClr val="FF0000"/>
                </a:solidFill>
                <a:latin typeface="Arial"/>
                <a:ea typeface="Arial"/>
                <a:cs typeface="Arial"/>
                <a:sym typeface="Arial"/>
              </a:rPr>
              <a:t>CIO Executive Leadership Development</a:t>
            </a:r>
            <a:endParaRPr lang="en-US" sz="1400" b="0" i="0" u="none" strike="noStrike" cap="none" dirty="0">
              <a:solidFill>
                <a:srgbClr val="FF0000"/>
              </a:solidFill>
              <a:latin typeface="Arial"/>
              <a:ea typeface="Arial"/>
              <a:cs typeface="Arial"/>
              <a:sym typeface="Arial"/>
            </a:endParaRPr>
          </a:p>
        </p:txBody>
      </p:sp>
      <p:sp>
        <p:nvSpPr>
          <p:cNvPr id="3" name="TextBox 2">
            <a:extLst>
              <a:ext uri="{FF2B5EF4-FFF2-40B4-BE49-F238E27FC236}">
                <a16:creationId xmlns:a16="http://schemas.microsoft.com/office/drawing/2014/main" id="{7F8A994F-7E3C-3109-934B-00F39F477C4E}"/>
              </a:ext>
            </a:extLst>
          </p:cNvPr>
          <p:cNvSpPr txBox="1"/>
          <p:nvPr/>
        </p:nvSpPr>
        <p:spPr>
          <a:xfrm>
            <a:off x="340111" y="316834"/>
            <a:ext cx="11277601" cy="830997"/>
          </a:xfrm>
          <a:prstGeom prst="rect">
            <a:avLst/>
          </a:prstGeom>
          <a:noFill/>
        </p:spPr>
        <p:txBody>
          <a:bodyPr wrap="square">
            <a:spAutoFit/>
          </a:bodyPr>
          <a:lstStyle/>
          <a:p>
            <a:r>
              <a:rPr lang="en-US" sz="2400" dirty="0">
                <a:solidFill>
                  <a:srgbClr val="002856"/>
                </a:solidFill>
                <a:latin typeface="+mj-lt"/>
              </a:rPr>
              <a:t>About a Third of Respondents Rate Themselves as Proficient or Expert on These Executive Leadership Activities</a:t>
            </a:r>
          </a:p>
        </p:txBody>
      </p:sp>
    </p:spTree>
    <p:extLst>
      <p:ext uri="{BB962C8B-B14F-4D97-AF65-F5344CB8AC3E}">
        <p14:creationId xmlns:p14="http://schemas.microsoft.com/office/powerpoint/2010/main" val="235847342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aphicFrame>
        <p:nvGraphicFramePr>
          <p:cNvPr id="690" name="STV[SL35]"/>
          <p:cNvGraphicFramePr/>
          <p:nvPr>
            <p:extLst>
              <p:ext uri="{D42A27DB-BD31-4B8C-83A1-F6EECF244321}">
                <p14:modId xmlns:p14="http://schemas.microsoft.com/office/powerpoint/2010/main" val="2319671073"/>
              </p:ext>
            </p:extLst>
          </p:nvPr>
        </p:nvGraphicFramePr>
        <p:xfrm>
          <a:off x="457200" y="1828800"/>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93" name="Google Shape;693;p34"/>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110 </a:t>
            </a:r>
            <a:r>
              <a:rPr lang="en-US" sz="1200" kern="0">
                <a:solidFill>
                  <a:srgbClr val="000000"/>
                </a:solidFill>
                <a:cs typeface="Arial"/>
                <a:sym typeface="Arial"/>
              </a:rPr>
              <a:t>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Please rate you and your IT leadership team(s)’ ability to execute each of the following management activities.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94" name="Google Shape;694;p34"/>
          <p:cNvSpPr txBox="1"/>
          <p:nvPr/>
        </p:nvSpPr>
        <p:spPr>
          <a:xfrm>
            <a:off x="457200" y="1128881"/>
            <a:ext cx="9263270"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Perception Of IT’s Acumen on Activities related to </a:t>
            </a:r>
            <a:r>
              <a:rPr lang="en-US" sz="1600" b="1" i="0" u="none" strike="noStrike" cap="none" dirty="0">
                <a:solidFill>
                  <a:srgbClr val="FF0000"/>
                </a:solidFill>
                <a:latin typeface="Arial"/>
                <a:ea typeface="Arial"/>
                <a:cs typeface="Arial"/>
                <a:sym typeface="Arial"/>
              </a:rPr>
              <a:t>CIO </a:t>
            </a:r>
            <a:r>
              <a:rPr lang="en-US" sz="1600" b="1" dirty="0">
                <a:solidFill>
                  <a:srgbClr val="FF0000"/>
                </a:solidFill>
                <a:latin typeface="Arial"/>
                <a:ea typeface="Arial"/>
                <a:cs typeface="Arial"/>
                <a:sym typeface="Arial"/>
              </a:rPr>
              <a:t>Leadership of Culture and People</a:t>
            </a:r>
            <a:endParaRPr lang="en-US" sz="1400" b="0" i="0" u="none" strike="noStrike" cap="none" dirty="0">
              <a:solidFill>
                <a:srgbClr val="FF0000"/>
              </a:solidFill>
              <a:latin typeface="Arial"/>
              <a:ea typeface="Arial"/>
              <a:cs typeface="Arial"/>
              <a:sym typeface="Arial"/>
            </a:endParaRPr>
          </a:p>
        </p:txBody>
      </p:sp>
      <p:sp>
        <p:nvSpPr>
          <p:cNvPr id="3" name="TextBox 2">
            <a:extLst>
              <a:ext uri="{FF2B5EF4-FFF2-40B4-BE49-F238E27FC236}">
                <a16:creationId xmlns:a16="http://schemas.microsoft.com/office/drawing/2014/main" id="{76DB61E7-CD6C-9D49-4CB8-D2B2FB8BEEDB}"/>
              </a:ext>
            </a:extLst>
          </p:cNvPr>
          <p:cNvSpPr txBox="1"/>
          <p:nvPr/>
        </p:nvSpPr>
        <p:spPr>
          <a:xfrm>
            <a:off x="340111" y="316834"/>
            <a:ext cx="11277601" cy="830997"/>
          </a:xfrm>
          <a:prstGeom prst="rect">
            <a:avLst/>
          </a:prstGeom>
          <a:noFill/>
        </p:spPr>
        <p:txBody>
          <a:bodyPr wrap="square">
            <a:spAutoFit/>
          </a:bodyPr>
          <a:lstStyle/>
          <a:p>
            <a:r>
              <a:rPr lang="en-US" sz="2400" dirty="0">
                <a:solidFill>
                  <a:srgbClr val="002856"/>
                </a:solidFill>
                <a:latin typeface="+mj-lt"/>
              </a:rPr>
              <a:t>Most CIOs Need to Improve Their Acumen On Leadership Of Culture And People Activities</a:t>
            </a:r>
          </a:p>
        </p:txBody>
      </p:sp>
    </p:spTree>
    <p:extLst>
      <p:ext uri="{BB962C8B-B14F-4D97-AF65-F5344CB8AC3E}">
        <p14:creationId xmlns:p14="http://schemas.microsoft.com/office/powerpoint/2010/main" val="2747962139"/>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aphicFrame>
        <p:nvGraphicFramePr>
          <p:cNvPr id="690" name="STV[SL36]"/>
          <p:cNvGraphicFramePr/>
          <p:nvPr>
            <p:extLst>
              <p:ext uri="{D42A27DB-BD31-4B8C-83A1-F6EECF244321}">
                <p14:modId xmlns:p14="http://schemas.microsoft.com/office/powerpoint/2010/main" val="1305811306"/>
              </p:ext>
            </p:extLst>
          </p:nvPr>
        </p:nvGraphicFramePr>
        <p:xfrm>
          <a:off x="457200" y="1923627"/>
          <a:ext cx="763524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693" name="Google Shape;693;p34"/>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110 </a:t>
            </a:r>
            <a:r>
              <a:rPr lang="en-US" sz="1200" kern="0">
                <a:solidFill>
                  <a:srgbClr val="000000"/>
                </a:solidFill>
                <a:cs typeface="Arial"/>
                <a:sym typeface="Arial"/>
              </a:rPr>
              <a:t>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Please rate you and your IT leadership team(s)’ ability to execute each of the following management activities.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94" name="Google Shape;694;p34"/>
          <p:cNvSpPr txBox="1"/>
          <p:nvPr/>
        </p:nvSpPr>
        <p:spPr>
          <a:xfrm>
            <a:off x="457200" y="1200966"/>
            <a:ext cx="10267122"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Perception Of IT’s Acumen on Activities related to </a:t>
            </a:r>
            <a:r>
              <a:rPr lang="en-US" sz="1600" b="1" i="0" u="none" strike="noStrike" cap="none" dirty="0">
                <a:solidFill>
                  <a:srgbClr val="FF0000"/>
                </a:solidFill>
                <a:latin typeface="Arial"/>
                <a:ea typeface="Arial"/>
                <a:cs typeface="Arial"/>
                <a:sym typeface="Arial"/>
              </a:rPr>
              <a:t>Technology Finance, Value and Risk Management</a:t>
            </a:r>
            <a:endParaRPr lang="en-US" sz="1400" b="0" i="0" u="none" strike="noStrike" cap="none" dirty="0">
              <a:solidFill>
                <a:srgbClr val="FF0000"/>
              </a:solidFill>
              <a:latin typeface="Arial"/>
              <a:ea typeface="Arial"/>
              <a:cs typeface="Arial"/>
              <a:sym typeface="Arial"/>
            </a:endParaRPr>
          </a:p>
        </p:txBody>
      </p:sp>
      <p:sp>
        <p:nvSpPr>
          <p:cNvPr id="3" name="TextBox 2">
            <a:extLst>
              <a:ext uri="{FF2B5EF4-FFF2-40B4-BE49-F238E27FC236}">
                <a16:creationId xmlns:a16="http://schemas.microsoft.com/office/drawing/2014/main" id="{4C6023FA-1623-AA93-002A-7F6BB4C3B895}"/>
              </a:ext>
            </a:extLst>
          </p:cNvPr>
          <p:cNvSpPr txBox="1"/>
          <p:nvPr/>
        </p:nvSpPr>
        <p:spPr>
          <a:xfrm>
            <a:off x="340111" y="316834"/>
            <a:ext cx="11277601" cy="830997"/>
          </a:xfrm>
          <a:prstGeom prst="rect">
            <a:avLst/>
          </a:prstGeom>
          <a:noFill/>
        </p:spPr>
        <p:txBody>
          <a:bodyPr wrap="square">
            <a:spAutoFit/>
          </a:bodyPr>
          <a:lstStyle/>
          <a:p>
            <a:r>
              <a:rPr lang="en-US" sz="2400" dirty="0">
                <a:solidFill>
                  <a:srgbClr val="002856"/>
                </a:solidFill>
                <a:latin typeface="+mj-lt"/>
              </a:rPr>
              <a:t>Most Respondents Rate Themselves as Proficient or Expert on Managing Finance, Value and Risk</a:t>
            </a:r>
          </a:p>
        </p:txBody>
      </p:sp>
      <p:sp>
        <p:nvSpPr>
          <p:cNvPr id="2" name="Google Shape;603;p18">
            <a:extLst>
              <a:ext uri="{FF2B5EF4-FFF2-40B4-BE49-F238E27FC236}">
                <a16:creationId xmlns:a16="http://schemas.microsoft.com/office/drawing/2014/main" id="{E830C19A-3981-F06E-DC5F-D431CBEB5F90}"/>
              </a:ext>
            </a:extLst>
          </p:cNvPr>
          <p:cNvSpPr txBox="1"/>
          <p:nvPr/>
        </p:nvSpPr>
        <p:spPr>
          <a:xfrm>
            <a:off x="8403704" y="2472684"/>
            <a:ext cx="3431779" cy="1200288"/>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latin typeface="Arial"/>
                <a:ea typeface="Arial"/>
                <a:cs typeface="Arial"/>
                <a:sym typeface="Arial"/>
              </a:rPr>
              <a:t>Assessment of technology and metrics is one of the weakest areas reported by insurance IT leaders.</a:t>
            </a: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585709575"/>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aphicFrame>
        <p:nvGraphicFramePr>
          <p:cNvPr id="690" name="STV[SL37]"/>
          <p:cNvGraphicFramePr/>
          <p:nvPr>
            <p:extLst>
              <p:ext uri="{D42A27DB-BD31-4B8C-83A1-F6EECF244321}">
                <p14:modId xmlns:p14="http://schemas.microsoft.com/office/powerpoint/2010/main" val="966157629"/>
              </p:ext>
            </p:extLst>
          </p:nvPr>
        </p:nvGraphicFramePr>
        <p:xfrm>
          <a:off x="457200" y="1828799"/>
          <a:ext cx="8305800" cy="3743643"/>
        </p:xfrm>
        <a:graphic>
          <a:graphicData uri="http://schemas.openxmlformats.org/drawingml/2006/chart">
            <c:chart xmlns:c="http://schemas.openxmlformats.org/drawingml/2006/chart" xmlns:r="http://schemas.openxmlformats.org/officeDocument/2006/relationships" r:id="rId3"/>
          </a:graphicData>
        </a:graphic>
      </p:graphicFrame>
      <p:sp>
        <p:nvSpPr>
          <p:cNvPr id="693" name="Google Shape;693;p34"/>
          <p:cNvSpPr txBox="1"/>
          <p:nvPr/>
        </p:nvSpPr>
        <p:spPr>
          <a:xfrm>
            <a:off x="457200" y="5572443"/>
            <a:ext cx="7315200"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n = 110 </a:t>
            </a:r>
            <a:r>
              <a:rPr lang="en-US" sz="1200" kern="0">
                <a:solidFill>
                  <a:srgbClr val="000000"/>
                </a:solidFill>
                <a:cs typeface="Arial"/>
                <a:sym typeface="Arial"/>
              </a:rPr>
              <a:t>Insurance</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Q. Please rate you and your IT leadership team(s)’ ability to execute each of the following management activities.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694" name="Google Shape;694;p34"/>
          <p:cNvSpPr txBox="1"/>
          <p:nvPr/>
        </p:nvSpPr>
        <p:spPr>
          <a:xfrm>
            <a:off x="528636" y="1384854"/>
            <a:ext cx="9631017" cy="406235"/>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Perception Of IT’s Acumen on Activities related to </a:t>
            </a:r>
            <a:r>
              <a:rPr lang="en-US" sz="1600" b="1" i="0" u="none" strike="noStrike" cap="none" dirty="0">
                <a:solidFill>
                  <a:srgbClr val="FF0000"/>
                </a:solidFill>
                <a:latin typeface="Arial"/>
                <a:ea typeface="Arial"/>
                <a:cs typeface="Arial"/>
                <a:sym typeface="Arial"/>
              </a:rPr>
              <a:t>Technology and </a:t>
            </a:r>
            <a:r>
              <a:rPr lang="en-US" sz="1600" b="1" dirty="0">
                <a:solidFill>
                  <a:srgbClr val="FF0000"/>
                </a:solidFill>
                <a:latin typeface="Arial"/>
                <a:ea typeface="Arial"/>
                <a:cs typeface="Arial"/>
                <a:sym typeface="Arial"/>
              </a:rPr>
              <a:t>Innovation Leadership</a:t>
            </a:r>
            <a:endParaRPr lang="en-US" sz="1400" b="0" i="0" u="none" strike="noStrike" cap="none" dirty="0">
              <a:solidFill>
                <a:srgbClr val="FF0000"/>
              </a:solidFill>
              <a:latin typeface="Arial"/>
              <a:ea typeface="Arial"/>
              <a:cs typeface="Arial"/>
              <a:sym typeface="Arial"/>
            </a:endParaRPr>
          </a:p>
        </p:txBody>
      </p:sp>
      <p:sp>
        <p:nvSpPr>
          <p:cNvPr id="4" name="TextBox 3">
            <a:extLst>
              <a:ext uri="{FF2B5EF4-FFF2-40B4-BE49-F238E27FC236}">
                <a16:creationId xmlns:a16="http://schemas.microsoft.com/office/drawing/2014/main" id="{A2A9C009-253C-9D98-2DEF-373783CB4677}"/>
              </a:ext>
            </a:extLst>
          </p:cNvPr>
          <p:cNvSpPr txBox="1"/>
          <p:nvPr/>
        </p:nvSpPr>
        <p:spPr>
          <a:xfrm>
            <a:off x="325506" y="146814"/>
            <a:ext cx="11034919" cy="1200329"/>
          </a:xfrm>
          <a:prstGeom prst="rect">
            <a:avLst/>
          </a:prstGeom>
          <a:noFill/>
        </p:spPr>
        <p:txBody>
          <a:bodyPr wrap="square">
            <a:spAutoFit/>
          </a:bodyPr>
          <a:lstStyle/>
          <a:p>
            <a:r>
              <a:rPr lang="en-US" sz="2400" dirty="0">
                <a:solidFill>
                  <a:srgbClr val="002856"/>
                </a:solidFill>
                <a:latin typeface="+mj-lt"/>
              </a:rPr>
              <a:t>Respondents Who Rate Their Skills As Advanced Beginner Or Competent Outnumber Those Who Are Proficient Or Expert On Most of These Technology And Innovation Skills.</a:t>
            </a:r>
          </a:p>
        </p:txBody>
      </p:sp>
      <p:sp>
        <p:nvSpPr>
          <p:cNvPr id="2" name="Google Shape;603;p18">
            <a:extLst>
              <a:ext uri="{FF2B5EF4-FFF2-40B4-BE49-F238E27FC236}">
                <a16:creationId xmlns:a16="http://schemas.microsoft.com/office/drawing/2014/main" id="{D375E0D9-785B-EA86-84AE-D3CD48C3E10E}"/>
              </a:ext>
            </a:extLst>
          </p:cNvPr>
          <p:cNvSpPr txBox="1"/>
          <p:nvPr/>
        </p:nvSpPr>
        <p:spPr>
          <a:xfrm>
            <a:off x="9392028" y="1248319"/>
            <a:ext cx="2342772" cy="480127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dirty="0">
                <a:latin typeface="Arial"/>
                <a:ea typeface="Arial"/>
                <a:cs typeface="Arial"/>
                <a:sym typeface="Arial"/>
              </a:rPr>
              <a:t>Compared to other areas, acumen for technology and innovation leadership was found to be the lowest. Most respondents ranked acumen low on tracking/assessing disruptive trends using business scenarios, architecting/building digital platform and creating an innovation competency/culture.</a:t>
            </a: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964066221"/>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SL38]"/>
          <p:cNvGraphicFramePr/>
          <p:nvPr>
            <p:extLst>
              <p:ext uri="{D42A27DB-BD31-4B8C-83A1-F6EECF244321}">
                <p14:modId xmlns:p14="http://schemas.microsoft.com/office/powerpoint/2010/main" val="3835189966"/>
              </p:ext>
            </p:extLst>
          </p:nvPr>
        </p:nvGraphicFramePr>
        <p:xfrm>
          <a:off x="457199" y="838375"/>
          <a:ext cx="11231217" cy="4727537"/>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410307" y="5668789"/>
            <a:ext cx="11125201" cy="677078"/>
          </a:xfrm>
          <a:prstGeom prst="rect">
            <a:avLst/>
          </a:prstGeom>
          <a:noFill/>
          <a:ln>
            <a:noFill/>
          </a:ln>
        </p:spPr>
        <p:txBody>
          <a:bodyPr spcFirstLastPara="1" wrap="square" lIns="0" tIns="91425" rIns="91425" bIns="91425" anchor="b" anchorCtr="0">
            <a:spAutoFit/>
          </a:bodyPr>
          <a:lstStyle/>
          <a:p>
            <a:pPr marL="0" marR="0" lvl="0" indent="0" algn="l" defTabSz="4572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n = 109 Insurance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p>
          <a:p>
            <a:pPr marL="0" marR="0" lvl="0" indent="0" algn="l" rtl="0">
              <a:lnSpc>
                <a:spcPct val="100000"/>
              </a:lnSpc>
              <a:spcBef>
                <a:spcPts val="0"/>
              </a:spcBef>
              <a:spcAft>
                <a:spcPts val="0"/>
              </a:spcAft>
              <a:buClr>
                <a:srgbClr val="000000"/>
              </a:buClr>
              <a:buSzPts val="900"/>
              <a:buFont typeface="Arial"/>
              <a:buNone/>
            </a:pPr>
            <a:r>
              <a:rPr lang="en-US" sz="1000" b="0" i="0" u="none" strike="noStrike" cap="none" dirty="0">
                <a:solidFill>
                  <a:srgbClr val="7F7F7F"/>
                </a:solidFill>
                <a:latin typeface="Arial"/>
                <a:ea typeface="Arial"/>
                <a:cs typeface="Arial"/>
                <a:sym typeface="Arial"/>
              </a:rPr>
              <a:t>Q. On which of the following management activities will you focus your / expect your enterprise’s most senior IT executive to focus their personal working time and attention in the next 12 months</a:t>
            </a:r>
          </a:p>
          <a:p>
            <a:pPr marL="0" marR="0" lvl="0" indent="0" algn="l" defTabSz="457200" rtl="0" eaLnBrk="1" fontAlgn="auto" latinLnBrk="0" hangingPunct="1">
              <a:lnSpc>
                <a:spcPct val="100000"/>
              </a:lnSpc>
              <a:spcBef>
                <a:spcPts val="0"/>
              </a:spcBef>
              <a:spcAft>
                <a:spcPts val="0"/>
              </a:spcAft>
              <a:buClr>
                <a:srgbClr val="000000"/>
              </a:buClr>
              <a:buSzPts val="900"/>
              <a:buFont typeface="Arial"/>
              <a:buNone/>
              <a:tabLst/>
              <a:defRPr/>
            </a:pPr>
            <a:r>
              <a:rPr kumimoji="0" lang="en-US" sz="1000" b="0" i="0" u="none" strike="noStrike" kern="1200" cap="none" spc="0" normalizeH="0" baseline="0" noProof="0" dirty="0">
                <a:ln>
                  <a:noFill/>
                </a:ln>
                <a:solidFill>
                  <a:srgbClr val="7F7F7F"/>
                </a:solidFill>
                <a:effectLst/>
                <a:uLnTx/>
                <a:uFillTx/>
                <a:latin typeface="Arial"/>
                <a:ea typeface="Arial"/>
                <a:cs typeface="Arial"/>
                <a:sym typeface="Arial"/>
              </a:rPr>
              <a:t>Source: 2024 Gartner CIO and Technology Executive Survey</a:t>
            </a:r>
            <a:endParaRPr kumimoji="0" lang="en-US" sz="1000" b="0" i="0" u="none" strike="noStrike" kern="1200" cap="none" spc="0" normalizeH="0" baseline="0" noProof="0" dirty="0">
              <a:ln>
                <a:noFill/>
              </a:ln>
              <a:solidFill>
                <a:srgbClr val="6F7878"/>
              </a:solidFill>
              <a:effectLst/>
              <a:uLnTx/>
              <a:uFillTx/>
              <a:latin typeface="Arial"/>
              <a:ea typeface="+mn-ea"/>
              <a:cs typeface="+mn-cs"/>
            </a:endParaRPr>
          </a:p>
        </p:txBody>
      </p:sp>
      <p:sp>
        <p:nvSpPr>
          <p:cNvPr id="586" name="Google Shape;586;p25"/>
          <p:cNvSpPr txBox="1"/>
          <p:nvPr/>
        </p:nvSpPr>
        <p:spPr>
          <a:xfrm>
            <a:off x="410308" y="141823"/>
            <a:ext cx="7315200" cy="652486"/>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CIO Focus Areas in Next 12 Months</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Multiple Responses Allowed </a:t>
            </a:r>
            <a:endParaRPr lang="en-US" sz="1400" b="0" i="0" u="none" strike="noStrike" cap="none" dirty="0">
              <a:solidFill>
                <a:srgbClr val="000000"/>
              </a:solidFill>
              <a:latin typeface="Arial"/>
              <a:ea typeface="Arial"/>
              <a:cs typeface="Arial"/>
              <a:sym typeface="Arial"/>
            </a:endParaRPr>
          </a:p>
        </p:txBody>
      </p:sp>
      <p:sp>
        <p:nvSpPr>
          <p:cNvPr id="2" name="Google Shape;603;p18">
            <a:extLst>
              <a:ext uri="{FF2B5EF4-FFF2-40B4-BE49-F238E27FC236}">
                <a16:creationId xmlns:a16="http://schemas.microsoft.com/office/drawing/2014/main" id="{5F9D1B0C-83EB-8EE4-7DC7-0A4B35A62F73}"/>
              </a:ext>
            </a:extLst>
          </p:cNvPr>
          <p:cNvSpPr txBox="1"/>
          <p:nvPr/>
        </p:nvSpPr>
        <p:spPr>
          <a:xfrm>
            <a:off x="8795288" y="2395193"/>
            <a:ext cx="3187429" cy="1477287"/>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latin typeface="Arial"/>
                <a:ea typeface="Arial"/>
                <a:cs typeface="Arial"/>
                <a:sym typeface="Arial"/>
              </a:rPr>
              <a:t>Cybersecurity and risk management is the top management activity projected for insurance CIOs and IT leaders for 2024.</a:t>
            </a: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2296976186"/>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9AA5B-5DC5-7B34-9C0C-E653C87B246B}"/>
              </a:ext>
            </a:extLst>
          </p:cNvPr>
          <p:cNvSpPr>
            <a:spLocks noGrp="1"/>
          </p:cNvSpPr>
          <p:nvPr>
            <p:ph type="title"/>
          </p:nvPr>
        </p:nvSpPr>
        <p:spPr/>
        <p:txBody>
          <a:bodyPr/>
          <a:lstStyle/>
          <a:p>
            <a:r>
              <a:rPr lang="en-US" dirty="0"/>
              <a:t>Technology Adoption and Investment</a:t>
            </a:r>
          </a:p>
        </p:txBody>
      </p:sp>
    </p:spTree>
    <p:extLst>
      <p:ext uri="{BB962C8B-B14F-4D97-AF65-F5344CB8AC3E}">
        <p14:creationId xmlns:p14="http://schemas.microsoft.com/office/powerpoint/2010/main" val="3137254977"/>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82048"/>
            <a:ext cx="11276013" cy="443198"/>
          </a:xfrm>
        </p:spPr>
        <p:txBody>
          <a:bodyPr/>
          <a:lstStyle/>
          <a:p>
            <a:r>
              <a:rPr lang="en-US" dirty="0">
                <a:latin typeface="Arial Black"/>
              </a:rPr>
              <a:t>2024 </a:t>
            </a:r>
            <a:r>
              <a:rPr lang="en-US" sz="3200" dirty="0">
                <a:latin typeface="Arial Black"/>
              </a:rPr>
              <a:t>CIO and Technology Executive </a:t>
            </a:r>
            <a:r>
              <a:rPr lang="en-US" dirty="0">
                <a:latin typeface="Arial Black"/>
              </a:rPr>
              <a:t>Survey </a:t>
            </a:r>
            <a:r>
              <a:rPr lang="en-US" dirty="0"/>
              <a:t>Objective and Overview</a:t>
            </a:r>
          </a:p>
        </p:txBody>
      </p:sp>
      <p:graphicFrame>
        <p:nvGraphicFramePr>
          <p:cNvPr id="4" name="Table 3">
            <a:extLst>
              <a:ext uri="{FF2B5EF4-FFF2-40B4-BE49-F238E27FC236}">
                <a16:creationId xmlns:a16="http://schemas.microsoft.com/office/drawing/2014/main" id="{EDBEB87F-98D0-4664-95D6-1D4B485886C2}"/>
              </a:ext>
            </a:extLst>
          </p:cNvPr>
          <p:cNvGraphicFramePr>
            <a:graphicFrameLocks noGrp="1"/>
          </p:cNvGraphicFramePr>
          <p:nvPr>
            <p:extLst>
              <p:ext uri="{D42A27DB-BD31-4B8C-83A1-F6EECF244321}">
                <p14:modId xmlns:p14="http://schemas.microsoft.com/office/powerpoint/2010/main" val="429601023"/>
              </p:ext>
            </p:extLst>
          </p:nvPr>
        </p:nvGraphicFramePr>
        <p:xfrm>
          <a:off x="457199" y="1343025"/>
          <a:ext cx="11276012" cy="4895073"/>
        </p:xfrm>
        <a:graphic>
          <a:graphicData uri="http://schemas.openxmlformats.org/drawingml/2006/table">
            <a:tbl>
              <a:tblPr firstRow="1" bandRow="1">
                <a:tableStyleId>{5C22544A-7EE6-4342-B048-85BDC9FD1C3A}</a:tableStyleId>
              </a:tblPr>
              <a:tblGrid>
                <a:gridCol w="2378231">
                  <a:extLst>
                    <a:ext uri="{9D8B030D-6E8A-4147-A177-3AD203B41FA5}">
                      <a16:colId xmlns:a16="http://schemas.microsoft.com/office/drawing/2014/main" val="3080741185"/>
                    </a:ext>
                  </a:extLst>
                </a:gridCol>
                <a:gridCol w="8897781">
                  <a:extLst>
                    <a:ext uri="{9D8B030D-6E8A-4147-A177-3AD203B41FA5}">
                      <a16:colId xmlns:a16="http://schemas.microsoft.com/office/drawing/2014/main" val="4044129252"/>
                    </a:ext>
                  </a:extLst>
                </a:gridCol>
              </a:tblGrid>
              <a:tr h="443149">
                <a:tc>
                  <a:txBody>
                    <a:bodyPr/>
                    <a:lstStyle/>
                    <a:p>
                      <a:r>
                        <a:rPr lang="en-US"/>
                        <a:t>Attribute</a:t>
                      </a:r>
                    </a:p>
                  </a:txBody>
                  <a:tcPr anchor="ctr">
                    <a:lnR w="28575" cap="flat" cmpd="sng" algn="ctr">
                      <a:noFill/>
                      <a:prstDash val="solid"/>
                      <a:round/>
                      <a:headEnd type="none" w="med" len="med"/>
                      <a:tailEnd type="none" w="med" len="med"/>
                    </a:lnR>
                    <a:lnB w="28575" cap="flat" cmpd="sng" algn="ctr">
                      <a:noFill/>
                      <a:prstDash val="solid"/>
                      <a:round/>
                      <a:headEnd type="none" w="med" len="med"/>
                      <a:tailEnd type="none" w="med" len="med"/>
                    </a:lnB>
                  </a:tcPr>
                </a:tc>
                <a:tc>
                  <a:txBody>
                    <a:bodyPr/>
                    <a:lstStyle/>
                    <a:p>
                      <a:r>
                        <a:rPr lang="en-US"/>
                        <a:t>Overview</a:t>
                      </a:r>
                    </a:p>
                  </a:txBody>
                  <a:tcPr anchor="ctr">
                    <a:lnL w="28575" cap="flat" cmpd="sng" algn="ctr">
                      <a:noFill/>
                      <a:prstDash val="solid"/>
                      <a:round/>
                      <a:headEnd type="none" w="med" len="med"/>
                      <a:tailEnd type="none" w="med" len="med"/>
                    </a:lnL>
                    <a:lnB w="28575" cap="flat" cmpd="sng" algn="ctr">
                      <a:noFill/>
                      <a:prstDash val="solid"/>
                      <a:round/>
                      <a:headEnd type="none" w="med" len="med"/>
                      <a:tailEnd type="none" w="med" len="med"/>
                    </a:lnB>
                  </a:tcPr>
                </a:tc>
                <a:extLst>
                  <a:ext uri="{0D108BD9-81ED-4DB2-BD59-A6C34878D82A}">
                    <a16:rowId xmlns:a16="http://schemas.microsoft.com/office/drawing/2014/main" val="4222127417"/>
                  </a:ext>
                </a:extLst>
              </a:tr>
              <a:tr h="8661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solidFill>
                            <a:srgbClr val="FF540A"/>
                          </a:solidFill>
                        </a:rPr>
                        <a:t>Time Frame</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b="0" i="0" u="none" strike="noStrike">
                          <a:solidFill>
                            <a:srgbClr val="000000"/>
                          </a:solidFill>
                          <a:effectLst/>
                          <a:latin typeface="Arial" panose="020B0604020202020204" pitchFamily="34" charset="0"/>
                        </a:rPr>
                        <a:t>This survey was conducted online from 2 May to 27 June 2023 to help CIOs determine how to distribute digital leadership across the enterprise and to identify technology adoption and functional performance trends</a:t>
                      </a:r>
                      <a:endParaRPr lang="en-US" sz="1600"/>
                    </a:p>
                  </a:txBody>
                  <a:tcP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extLst>
                  <a:ext uri="{0D108BD9-81ED-4DB2-BD59-A6C34878D82A}">
                    <a16:rowId xmlns:a16="http://schemas.microsoft.com/office/drawing/2014/main" val="1543242003"/>
                  </a:ext>
                </a:extLst>
              </a:tr>
              <a:tr h="1063689">
                <a:tc>
                  <a:txBody>
                    <a:bodyPr/>
                    <a:lstStyle/>
                    <a:p>
                      <a:r>
                        <a:rPr lang="en-US" b="1">
                          <a:solidFill>
                            <a:srgbClr val="FF540A"/>
                          </a:solidFill>
                        </a:rPr>
                        <a:t>Seniority of Respondents</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r>
                        <a:rPr lang="en-US" sz="1800" b="0" i="0" u="none" strike="noStrike">
                          <a:solidFill>
                            <a:srgbClr val="000000"/>
                          </a:solidFill>
                          <a:effectLst/>
                          <a:latin typeface="Arial" panose="020B0604020202020204" pitchFamily="34" charset="0"/>
                        </a:rPr>
                        <a:t>Ninety-seven percent of respondents led an information technology function.  The remaining 3% led a business function.</a:t>
                      </a:r>
                      <a:endParaRPr lang="en-US"/>
                    </a:p>
                  </a:txBody>
                  <a:tcP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91254914"/>
                  </a:ext>
                </a:extLst>
              </a:tr>
              <a:tr h="1083427">
                <a:tc>
                  <a:txBody>
                    <a:bodyPr/>
                    <a:lstStyle/>
                    <a:p>
                      <a:r>
                        <a:rPr lang="en-US" b="1">
                          <a:solidFill>
                            <a:srgbClr val="FF540A"/>
                          </a:solidFill>
                        </a:rPr>
                        <a:t>Sample Representation</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tc>
                  <a:txBody>
                    <a:bodyPr/>
                    <a:lstStyle/>
                    <a:p>
                      <a:pPr marL="0" indent="0">
                        <a:buNone/>
                      </a:pPr>
                      <a:r>
                        <a:rPr lang="en-US" sz="1800" b="0" i="0" u="none" strike="noStrike" dirty="0">
                          <a:solidFill>
                            <a:srgbClr val="000000"/>
                          </a:solidFill>
                          <a:effectLst/>
                          <a:latin typeface="Arial" panose="020B0604020202020204" pitchFamily="34" charset="0"/>
                        </a:rPr>
                        <a:t>In total, 2,457 CIOs and technology executives participated, with representation from all geographies, revenue bands and industry sectors (public and private), including 110 from Insurance. </a:t>
                      </a:r>
                      <a:r>
                        <a:rPr lang="en-US" sz="1800" b="0" i="1" u="none" strike="noStrike" dirty="0">
                          <a:solidFill>
                            <a:srgbClr val="000000"/>
                          </a:solidFill>
                          <a:effectLst/>
                          <a:latin typeface="Arial" panose="020B0604020202020204" pitchFamily="34" charset="0"/>
                        </a:rPr>
                        <a:t>Disclaimer: The results of this survey do not represent global findings or the market as a whole, but reflect the sentiments of the respondents and companies surveyed.</a:t>
                      </a:r>
                      <a:endParaRPr lang="en-US" i="1" dirty="0"/>
                    </a:p>
                  </a:txBody>
                  <a:tcPr>
                    <a:lnL w="28575" cap="flat" cmpd="sng" algn="ctr">
                      <a:noFill/>
                      <a:prstDash val="solid"/>
                      <a:round/>
                      <a:headEnd type="none" w="med" len="med"/>
                      <a:tailEnd type="none" w="med" len="med"/>
                    </a:lnL>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F4F4F4"/>
                    </a:solidFill>
                  </a:tcPr>
                </a:tc>
                <a:extLst>
                  <a:ext uri="{0D108BD9-81ED-4DB2-BD59-A6C34878D82A}">
                    <a16:rowId xmlns:a16="http://schemas.microsoft.com/office/drawing/2014/main" val="2778327455"/>
                  </a:ext>
                </a:extLst>
              </a:tr>
              <a:tr h="1010795">
                <a:tc>
                  <a:txBody>
                    <a:bodyPr/>
                    <a:lstStyle/>
                    <a:p>
                      <a:r>
                        <a:rPr lang="en-US" b="1">
                          <a:solidFill>
                            <a:srgbClr val="FF540A"/>
                          </a:solidFill>
                        </a:rPr>
                        <a:t>Survey Design Contributors</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35A54"/>
                      </a:solidFill>
                      <a:prstDash val="solid"/>
                      <a:round/>
                      <a:headEnd type="none" w="med" len="med"/>
                      <a:tailEnd type="none" w="med" len="med"/>
                    </a:lnB>
                    <a:solidFill>
                      <a:schemeClr val="bg1"/>
                    </a:solidFill>
                  </a:tcPr>
                </a:tc>
                <a:tc>
                  <a:txBody>
                    <a:bodyPr/>
                    <a:lstStyle/>
                    <a:p>
                      <a:pPr marL="0" indent="0">
                        <a:buNone/>
                      </a:pPr>
                      <a:r>
                        <a:rPr lang="en-US" dirty="0"/>
                        <a:t>The survey was developed collaboratively by a team of Gartner analysts and Gartner’s Research Data, Analytics and Tools team.</a:t>
                      </a:r>
                    </a:p>
                  </a:txBody>
                  <a:tcPr>
                    <a:lnL w="28575" cap="flat" cmpd="sng" algn="ctr">
                      <a:noFill/>
                      <a:prstDash val="solid"/>
                      <a:round/>
                      <a:headEnd type="none" w="med" len="med"/>
                      <a:tailEnd type="none" w="med" len="med"/>
                    </a:lnL>
                    <a:lnT w="28575" cap="flat" cmpd="sng" algn="ctr">
                      <a:noFill/>
                      <a:prstDash val="solid"/>
                      <a:round/>
                      <a:headEnd type="none" w="med" len="med"/>
                      <a:tailEnd type="none" w="med" len="med"/>
                    </a:lnT>
                    <a:lnB w="12700" cap="flat" cmpd="sng" algn="ctr">
                      <a:solidFill>
                        <a:srgbClr val="535A54"/>
                      </a:solidFill>
                      <a:prstDash val="solid"/>
                      <a:round/>
                      <a:headEnd type="none" w="med" len="med"/>
                      <a:tailEnd type="none" w="med" len="med"/>
                    </a:lnB>
                    <a:solidFill>
                      <a:schemeClr val="bg1"/>
                    </a:solidFill>
                  </a:tcPr>
                </a:tc>
                <a:extLst>
                  <a:ext uri="{0D108BD9-81ED-4DB2-BD59-A6C34878D82A}">
                    <a16:rowId xmlns:a16="http://schemas.microsoft.com/office/drawing/2014/main" val="2693747380"/>
                  </a:ext>
                </a:extLst>
              </a:tr>
            </a:tbl>
          </a:graphicData>
        </a:graphic>
      </p:graphicFrame>
    </p:spTree>
    <p:extLst>
      <p:ext uri="{BB962C8B-B14F-4D97-AF65-F5344CB8AC3E}">
        <p14:creationId xmlns:p14="http://schemas.microsoft.com/office/powerpoint/2010/main" val="326808486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STV[CPF] STV[SL40] STV[SL40zero]">
            <a:extLst>
              <a:ext uri="{FF2B5EF4-FFF2-40B4-BE49-F238E27FC236}">
                <a16:creationId xmlns:a16="http://schemas.microsoft.com/office/drawing/2014/main" id="{093BF2CC-EB79-4444-8DC8-C7AF31556F49}"/>
              </a:ext>
            </a:extLst>
          </p:cNvPr>
          <p:cNvGraphicFramePr/>
          <p:nvPr>
            <p:extLst>
              <p:ext uri="{D42A27DB-BD31-4B8C-83A1-F6EECF244321}">
                <p14:modId xmlns:p14="http://schemas.microsoft.com/office/powerpoint/2010/main" val="1032256079"/>
              </p:ext>
            </p:extLst>
          </p:nvPr>
        </p:nvGraphicFramePr>
        <p:xfrm>
          <a:off x="457200" y="1145513"/>
          <a:ext cx="11068494" cy="460967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F2FD48FE-F635-4F3B-A086-62FACF5C12E7}"/>
              </a:ext>
            </a:extLst>
          </p:cNvPr>
          <p:cNvSpPr txBox="1"/>
          <p:nvPr/>
        </p:nvSpPr>
        <p:spPr>
          <a:xfrm>
            <a:off x="457200" y="5572413"/>
            <a:ext cx="11194026" cy="677108"/>
          </a:xfrm>
          <a:prstGeom prst="rect">
            <a:avLst/>
          </a:prstGeom>
          <a:noFill/>
        </p:spPr>
        <p:txBody>
          <a:bodyPr wrap="square" lIns="0" tIns="91440" rIns="91440" bIns="91440"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n = </a:t>
            </a:r>
            <a:r>
              <a:rPr lang="en-US" sz="1200">
                <a:solidFill>
                  <a:prstClr val="black"/>
                </a:solidFill>
                <a:latin typeface="Arial" panose="020B0604020202020204"/>
              </a:rPr>
              <a:t>110 </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Insurance</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 including “not sure” and “no interest”</a:t>
            </a: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Arial"/>
                <a:ea typeface="+mn-ea"/>
                <a:cs typeface="Arial" panose="020B0604020202020204" pitchFamily="34" charset="0"/>
              </a:rPr>
              <a:t>Q. What are your enterprise's plans in terms of the following digital technologies and trends?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F7878"/>
                </a:solidFill>
                <a:effectLst/>
                <a:uLnTx/>
                <a:uFillTx/>
                <a:latin typeface="Arial"/>
                <a:ea typeface="+mn-ea"/>
                <a:cs typeface="Arial" panose="020B0604020202020204" pitchFamily="34" charset="0"/>
              </a:rPr>
              <a:t>Source: 2024 Gartner CIO and Technology Executive Survey</a:t>
            </a:r>
          </a:p>
        </p:txBody>
      </p:sp>
      <p:sp>
        <p:nvSpPr>
          <p:cNvPr id="11" name="TY.RX_PR.d968_SL.f7ed2b46_IT.a7c56e484f18">
            <a:extLst>
              <a:ext uri="{FF2B5EF4-FFF2-40B4-BE49-F238E27FC236}">
                <a16:creationId xmlns:a16="http://schemas.microsoft.com/office/drawing/2014/main" id="{40C6B825-19E8-44FB-9076-C46B731E0EF1}"/>
              </a:ext>
            </a:extLst>
          </p:cNvPr>
          <p:cNvSpPr txBox="1">
            <a:spLocks/>
          </p:cNvSpPr>
          <p:nvPr/>
        </p:nvSpPr>
        <p:spPr bwMode="auto">
          <a:xfrm>
            <a:off x="457200" y="213354"/>
            <a:ext cx="7315200" cy="652486"/>
          </a:xfrm>
          <a:prstGeom prst="rect">
            <a:avLst/>
          </a:prstGeom>
          <a:noFill/>
          <a:ln w="9525" algn="ctr">
            <a:noFill/>
            <a:miter lim="800000"/>
            <a:headEnd/>
            <a:tailEnd/>
          </a:ln>
        </p:spPr>
        <p:txBody>
          <a:bodyPr vert="horz" wrap="square" lIns="0" tIns="91440" rIns="91440" bIns="91440" numCol="1" rtlCol="0"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a:ea typeface="+mj-ea"/>
                <a:cs typeface="+mj-cs"/>
              </a:rPr>
              <a:t>State of Deployment for Emerging Technologies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j-ea"/>
                <a:cs typeface="Arial"/>
              </a:rPr>
              <a:t>Percentage of Insurance Respondents</a:t>
            </a:r>
          </a:p>
        </p:txBody>
      </p:sp>
      <p:sp>
        <p:nvSpPr>
          <p:cNvPr id="2" name="Google Shape;794;p39">
            <a:extLst>
              <a:ext uri="{FF2B5EF4-FFF2-40B4-BE49-F238E27FC236}">
                <a16:creationId xmlns:a16="http://schemas.microsoft.com/office/drawing/2014/main" id="{85677C96-1786-A8F0-15BB-23B781BE31B4}"/>
              </a:ext>
            </a:extLst>
          </p:cNvPr>
          <p:cNvSpPr txBox="1"/>
          <p:nvPr/>
        </p:nvSpPr>
        <p:spPr>
          <a:xfrm>
            <a:off x="7921128" y="3309268"/>
            <a:ext cx="3604566" cy="1754286"/>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Low-code/no-code platform deployment and generative AI will make the shift of technology work to business resources not just more possible but inevitable. Operating models must evolve.</a:t>
            </a:r>
            <a:endParaRPr lang="en-US" sz="1400" b="0" i="0" u="none" strike="noStrike" cap="none" dirty="0">
              <a:solidFill>
                <a:srgbClr val="000000"/>
              </a:solidFill>
              <a:latin typeface="Arial"/>
              <a:ea typeface="Arial"/>
              <a:cs typeface="Arial"/>
              <a:sym typeface="Arial"/>
            </a:endParaRPr>
          </a:p>
        </p:txBody>
      </p:sp>
    </p:spTree>
    <p:custDataLst>
      <p:tags r:id="rId1"/>
    </p:custDataLst>
    <p:extLst>
      <p:ext uri="{BB962C8B-B14F-4D97-AF65-F5344CB8AC3E}">
        <p14:creationId xmlns:p14="http://schemas.microsoft.com/office/powerpoint/2010/main" val="2428061565"/>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a16="http://schemas.microsoft.com/office/drawing/2014/main"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02834F-0E1E-4C3C-8576-B238183E5A21}"/>
              </a:ext>
            </a:extLst>
          </p:cNvPr>
          <p:cNvSpPr/>
          <p:nvPr/>
        </p:nvSpPr>
        <p:spPr>
          <a:xfrm>
            <a:off x="584790" y="121596"/>
            <a:ext cx="6096000" cy="560153"/>
          </a:xfrm>
          <a:prstGeom prst="rect">
            <a:avLst/>
          </a:prstGeom>
        </p:spPr>
        <p:txBody>
          <a:bodyPr lIns="0" rIns="0">
            <a:spAutoFit/>
          </a:bodyPr>
          <a:lstStyle/>
          <a:p>
            <a:pPr marL="0" marR="0" lvl="0" indent="0" algn="l" defTabSz="457200" rtl="0" eaLnBrk="1" fontAlgn="auto" latinLnBrk="0" hangingPunct="1">
              <a:lnSpc>
                <a:spcPct val="100000"/>
              </a:lnSpc>
              <a:spcBef>
                <a:spcPts val="0"/>
              </a:spcBef>
              <a:spcAft>
                <a:spcPts val="0"/>
              </a:spcAft>
              <a:buClrTx/>
              <a:buSzTx/>
              <a:buFontTx/>
              <a:buNone/>
              <a:tabLst/>
              <a:defRPr kumimoji="0" sz="1800" b="0" i="0" normalizeH="0" noProof="0">
                <a:uLnTx/>
                <a:uFillTx/>
                <a:latin typeface="+mn-lt"/>
                <a:ea typeface="+mn-ea"/>
                <a:cs typeface="+mn-cs"/>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Changes in Technology Investments</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j-ea"/>
                <a:cs typeface="Arial"/>
              </a:rPr>
              <a:t>Percentage of Insurance Respondents</a:t>
            </a:r>
          </a:p>
        </p:txBody>
      </p:sp>
      <p:sp>
        <p:nvSpPr>
          <p:cNvPr id="4" name="TextBox 3">
            <a:extLst>
              <a:ext uri="{FF2B5EF4-FFF2-40B4-BE49-F238E27FC236}">
                <a16:creationId xmlns:a16="http://schemas.microsoft.com/office/drawing/2014/main" id="{32C4866C-D77C-394C-BE5A-063E444E2AA4}"/>
              </a:ext>
            </a:extLst>
          </p:cNvPr>
          <p:cNvSpPr txBox="1"/>
          <p:nvPr/>
        </p:nvSpPr>
        <p:spPr>
          <a:xfrm>
            <a:off x="457198" y="5564309"/>
            <a:ext cx="6686126" cy="738664"/>
          </a:xfrm>
          <a:prstGeom prst="rect">
            <a:avLst/>
          </a:prstGeom>
          <a:noFill/>
        </p:spPr>
        <p:txBody>
          <a:bodyPr wrap="none" lIns="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n = </a:t>
            </a:r>
            <a:r>
              <a:rPr lang="en-US" sz="1200">
                <a:solidFill>
                  <a:prstClr val="black"/>
                </a:solidFill>
                <a:latin typeface="Arial" panose="020B0604020202020204"/>
              </a:rPr>
              <a:t>110 </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Insurance</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F7878"/>
                </a:solidFill>
                <a:effectLst/>
                <a:uLnTx/>
                <a:uFillTx/>
                <a:latin typeface="Arial" panose="020B0604020202020204"/>
                <a:ea typeface="+mn-ea"/>
                <a:cs typeface="Arial" panose="020B0604020202020204" pitchFamily="34" charset="0"/>
              </a:rPr>
              <a:t>Q. For each of these technology areas, will your enterprise increase or decrease funding in 2024 compared with 2023?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6F7878"/>
                </a:solidFill>
                <a:effectLst/>
                <a:uLnTx/>
                <a:uFillTx/>
                <a:latin typeface="Arial" panose="020B0604020202020204"/>
                <a:ea typeface="+mn-ea"/>
                <a:cs typeface="Arial" panose="020B0604020202020204" pitchFamily="34" charset="0"/>
              </a:rPr>
              <a:t>Source: 2024 Gartner CIO and Technology Executive Survey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rgbClr val="6F7878"/>
                </a:solidFill>
                <a:latin typeface="Arial" panose="020B0604020202020204"/>
                <a:cs typeface="Arial" panose="020B0604020202020204" pitchFamily="34" charset="0"/>
              </a:rPr>
              <a:t>Note: Chart omits percentage of respondent to select “No Change in Funding”</a:t>
            </a:r>
            <a:endParaRPr kumimoji="0" lang="en-US" sz="1000" b="0" i="0" u="none" strike="noStrike" kern="1200" cap="none" spc="0" normalizeH="0" baseline="0" noProof="0" dirty="0">
              <a:ln>
                <a:noFill/>
              </a:ln>
              <a:solidFill>
                <a:srgbClr val="6F7878"/>
              </a:solidFill>
              <a:effectLst/>
              <a:uLnTx/>
              <a:uFillTx/>
              <a:latin typeface="Arial" panose="020B0604020202020204"/>
              <a:ea typeface="+mn-ea"/>
              <a:cs typeface="Arial" panose="020B0604020202020204" pitchFamily="34" charset="0"/>
            </a:endParaRPr>
          </a:p>
        </p:txBody>
      </p:sp>
      <p:graphicFrame>
        <p:nvGraphicFramePr>
          <p:cNvPr id="9" name="STV[SL41] STV[SL41zero]">
            <a:extLst>
              <a:ext uri="{FF2B5EF4-FFF2-40B4-BE49-F238E27FC236}">
                <a16:creationId xmlns:a16="http://schemas.microsoft.com/office/drawing/2014/main" id="{1DBD586A-6772-4DDD-B738-C3F7A44990EB}"/>
              </a:ext>
            </a:extLst>
          </p:cNvPr>
          <p:cNvGraphicFramePr/>
          <p:nvPr>
            <p:extLst>
              <p:ext uri="{D42A27DB-BD31-4B8C-83A1-F6EECF244321}">
                <p14:modId xmlns:p14="http://schemas.microsoft.com/office/powerpoint/2010/main" val="653054350"/>
              </p:ext>
            </p:extLst>
          </p:nvPr>
        </p:nvGraphicFramePr>
        <p:xfrm>
          <a:off x="-220136" y="699473"/>
          <a:ext cx="11274553" cy="4649393"/>
        </p:xfrm>
        <a:graphic>
          <a:graphicData uri="http://schemas.openxmlformats.org/drawingml/2006/chart">
            <c:chart xmlns:c="http://schemas.openxmlformats.org/drawingml/2006/chart" xmlns:r="http://schemas.openxmlformats.org/officeDocument/2006/relationships" r:id="rId3"/>
          </a:graphicData>
        </a:graphic>
      </p:graphicFrame>
      <p:sp>
        <p:nvSpPr>
          <p:cNvPr id="2" name="Google Shape;794;p39">
            <a:extLst>
              <a:ext uri="{FF2B5EF4-FFF2-40B4-BE49-F238E27FC236}">
                <a16:creationId xmlns:a16="http://schemas.microsoft.com/office/drawing/2014/main" id="{EFD80F2E-BB6F-4122-5406-E7F652B3011E}"/>
              </a:ext>
            </a:extLst>
          </p:cNvPr>
          <p:cNvSpPr txBox="1"/>
          <p:nvPr/>
        </p:nvSpPr>
        <p:spPr>
          <a:xfrm>
            <a:off x="8719169" y="3975696"/>
            <a:ext cx="3276519" cy="1754286"/>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Foundational technologies such as those for integration, application modernization and cyber/information security are top areas where insurers will increase their IT investment.</a:t>
            </a:r>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34050986"/>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a16="http://schemas.microsoft.com/office/drawing/2014/main"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SL43]"/>
          <p:cNvGraphicFramePr/>
          <p:nvPr>
            <p:extLst>
              <p:ext uri="{D42A27DB-BD31-4B8C-83A1-F6EECF244321}">
                <p14:modId xmlns:p14="http://schemas.microsoft.com/office/powerpoint/2010/main" val="105085247"/>
              </p:ext>
            </p:extLst>
          </p:nvPr>
        </p:nvGraphicFramePr>
        <p:xfrm>
          <a:off x="400924" y="1012452"/>
          <a:ext cx="5494020" cy="4294374"/>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400924" y="5399159"/>
            <a:ext cx="9754192" cy="830966"/>
          </a:xfrm>
          <a:prstGeom prst="rect">
            <a:avLst/>
          </a:prstGeom>
          <a:noFill/>
          <a:ln>
            <a:noFill/>
          </a:ln>
        </p:spPr>
        <p:txBody>
          <a:bodyPr spcFirstLastPara="1" wrap="square" lIns="0" tIns="91425" rIns="91425" bIns="91425" anchor="b" anchorCtr="0">
            <a:spAutoFit/>
          </a:bodyPr>
          <a:lstStyle/>
          <a:p>
            <a:pPr marL="0" marR="0" lvl="0" indent="0" algn="l" rtl="0">
              <a:lnSpc>
                <a:spcPct val="100000"/>
              </a:lnSpc>
              <a:spcBef>
                <a:spcPts val="0"/>
              </a:spcBef>
              <a:spcAft>
                <a:spcPts val="0"/>
              </a:spcAft>
              <a:buClr>
                <a:srgbClr val="000000"/>
              </a:buClr>
              <a:buSzPts val="1200"/>
              <a:buFont typeface="Arial"/>
              <a:buNone/>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n = </a:t>
            </a:r>
            <a:r>
              <a:rPr lang="en-US" sz="1200" dirty="0">
                <a:solidFill>
                  <a:prstClr val="black"/>
                </a:solidFill>
                <a:latin typeface="Arial" panose="020B0604020202020204"/>
              </a:rPr>
              <a:t>90 </a:t>
            </a: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Insurance</a:t>
            </a: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prstClr val="black"/>
                </a:solidFill>
                <a:effectLst/>
                <a:uLnTx/>
                <a:uFillTx/>
                <a:latin typeface="Arial"/>
                <a:ea typeface="Arial"/>
                <a:cs typeface="Arial"/>
                <a:sym typeface="Arial"/>
              </a:rPr>
              <a:t>CIOs and technology executives answering</a:t>
            </a:r>
            <a:endParaRPr lang="en-US" sz="1200" b="1"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000" dirty="0">
                <a:solidFill>
                  <a:schemeClr val="accent2"/>
                </a:solidFill>
              </a:rPr>
              <a:t>Q.</a:t>
            </a:r>
            <a:r>
              <a:rPr lang="en-US" sz="1000" i="0" u="none" strike="noStrike" dirty="0">
                <a:solidFill>
                  <a:schemeClr val="accent2"/>
                </a:solidFill>
                <a:effectLst/>
              </a:rPr>
              <a:t>. In the next three years, what will be the most “game changing” technology for your industry?</a:t>
            </a:r>
            <a:r>
              <a:rPr lang="en-US" sz="1000" dirty="0">
                <a:solidFill>
                  <a:schemeClr val="accent2"/>
                </a:solidFill>
              </a:rPr>
              <a:t> Coded Open end responses.</a:t>
            </a:r>
            <a:r>
              <a:rPr lang="en-US" sz="1000" i="0" u="none" strike="noStrike" dirty="0">
                <a:solidFill>
                  <a:schemeClr val="accent2"/>
                </a:solidFill>
                <a:effectLst/>
              </a:rPr>
              <a:t> </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ea typeface="Arial"/>
                <a:cs typeface="Arial"/>
                <a:sym typeface="Arial"/>
              </a:rPr>
              <a:t>Source: 2024 Gartner CIO and Technology Executive Survey</a:t>
            </a:r>
          </a:p>
          <a:p>
            <a:pPr marL="0" marR="0" lvl="0" indent="0" algn="l" rtl="0">
              <a:lnSpc>
                <a:spcPct val="100000"/>
              </a:lnSpc>
              <a:spcBef>
                <a:spcPts val="0"/>
              </a:spcBef>
              <a:spcAft>
                <a:spcPts val="0"/>
              </a:spcAft>
              <a:buClr>
                <a:srgbClr val="000000"/>
              </a:buClr>
              <a:buSzPts val="1200"/>
              <a:buFont typeface="Arial"/>
              <a:buNone/>
            </a:pPr>
            <a:r>
              <a:rPr lang="en-US" sz="1000" dirty="0">
                <a:solidFill>
                  <a:srgbClr val="7F7F7F"/>
                </a:solidFill>
                <a:ea typeface="Arial"/>
                <a:cs typeface="Arial"/>
                <a:sym typeface="Arial"/>
              </a:rPr>
              <a:t>*76% of all insurance respondents mentioned 1 or more types of AI.</a:t>
            </a:r>
            <a:endParaRPr lang="en-US" sz="1000" b="0" i="0" u="none" strike="noStrike" cap="none" dirty="0">
              <a:solidFill>
                <a:srgbClr val="7F7F7F"/>
              </a:solidFill>
              <a:ea typeface="Arial"/>
              <a:cs typeface="Arial"/>
              <a:sym typeface="Arial"/>
            </a:endParaRPr>
          </a:p>
        </p:txBody>
      </p:sp>
      <p:sp>
        <p:nvSpPr>
          <p:cNvPr id="586" name="Google Shape;586;p25"/>
          <p:cNvSpPr txBox="1"/>
          <p:nvPr/>
        </p:nvSpPr>
        <p:spPr>
          <a:xfrm>
            <a:off x="294997" y="387170"/>
            <a:ext cx="6854734" cy="652456"/>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dirty="0">
                <a:solidFill>
                  <a:schemeClr val="dk1"/>
                </a:solidFill>
                <a:latin typeface="Arial"/>
                <a:ea typeface="Arial"/>
                <a:cs typeface="Arial"/>
                <a:sym typeface="Arial"/>
              </a:rPr>
              <a:t>Game-Changing Technologies</a:t>
            </a:r>
            <a:endParaRPr lang="en-US" sz="14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Percentage of </a:t>
            </a:r>
            <a:r>
              <a:rPr kumimoji="0" lang="en-US" sz="1600" b="0" i="0" u="none" strike="noStrike" kern="1200" cap="none" spc="0" normalizeH="0" baseline="0" noProof="0" dirty="0">
                <a:ln>
                  <a:noFill/>
                </a:ln>
                <a:solidFill>
                  <a:srgbClr val="000000"/>
                </a:solidFill>
                <a:effectLst/>
                <a:uLnTx/>
                <a:uFillTx/>
                <a:latin typeface="Arial"/>
                <a:ea typeface="+mj-ea"/>
                <a:cs typeface="Arial"/>
              </a:rPr>
              <a:t>Insurance </a:t>
            </a:r>
            <a:r>
              <a:rPr lang="en-US" sz="1600" b="0" i="0" u="none" strike="noStrike" cap="none" dirty="0">
                <a:solidFill>
                  <a:srgbClr val="000000"/>
                </a:solidFill>
                <a:latin typeface="Arial"/>
                <a:ea typeface="Arial"/>
                <a:cs typeface="Arial"/>
                <a:sym typeface="Arial"/>
              </a:rPr>
              <a:t>Respondents, Multiple responses allowed.</a:t>
            </a:r>
            <a:endParaRPr lang="en-US" sz="1400" b="0" i="0" u="none" strike="noStrike" cap="none" dirty="0">
              <a:solidFill>
                <a:srgbClr val="000000"/>
              </a:solidFill>
              <a:latin typeface="Arial"/>
              <a:ea typeface="Arial"/>
              <a:cs typeface="Arial"/>
              <a:sym typeface="Arial"/>
            </a:endParaRPr>
          </a:p>
        </p:txBody>
      </p:sp>
      <p:sp>
        <p:nvSpPr>
          <p:cNvPr id="2" name="Google Shape;794;p39">
            <a:extLst>
              <a:ext uri="{FF2B5EF4-FFF2-40B4-BE49-F238E27FC236}">
                <a16:creationId xmlns:a16="http://schemas.microsoft.com/office/drawing/2014/main" id="{CC333572-8E88-3F1D-0ABD-8C6CB4375CEA}"/>
              </a:ext>
            </a:extLst>
          </p:cNvPr>
          <p:cNvSpPr txBox="1"/>
          <p:nvPr/>
        </p:nvSpPr>
        <p:spPr>
          <a:xfrm>
            <a:off x="5813359" y="1551174"/>
            <a:ext cx="3604566" cy="23082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Approximately 76%* felt that AI (including gen AI</a:t>
            </a:r>
            <a:r>
              <a:rPr lang="en-US" dirty="0">
                <a:solidFill>
                  <a:schemeClr val="dk1"/>
                </a:solidFill>
                <a:latin typeface="Arial"/>
                <a:ea typeface="Arial"/>
                <a:cs typeface="Arial"/>
                <a:sym typeface="Arial"/>
              </a:rPr>
              <a:t>) was the top game changing technology for the industry. Developing use cases, strategy/governance and vendor selection will occupy the time of most CIOs and IT leaders in 2024.</a:t>
            </a:r>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8270942"/>
      </p:ext>
    </p:extLst>
  </p:cSld>
  <p:clrMapOvr>
    <a:masterClrMapping/>
  </p:clrMapOvr>
  <mc:AlternateContent xmlns:mc="http://schemas.openxmlformats.org/markup-compatibility/2006" xmlns:p14="http://schemas.microsoft.com/office/powerpoint/2010/main">
    <mc:Choice Requires="p14">
      <p:transition p14:dur="10"/>
    </mc:Choice>
    <mc:Fallback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2"/>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800"/>
              <a:buNone/>
            </a:pPr>
            <a:r>
              <a:rPr lang="en-US" sz="1800" b="1" i="0" u="none" strike="noStrike" dirty="0">
                <a:solidFill>
                  <a:srgbClr val="000000"/>
                </a:solidFill>
                <a:effectLst/>
                <a:latin typeface="Arial" panose="020B0604020202020204" pitchFamily="34" charset="0"/>
              </a:rPr>
              <a:t>2024 Gartner CIO and Technology Executive Survey: </a:t>
            </a:r>
            <a:r>
              <a:rPr lang="en-US" sz="1800" b="0" i="0" u="none" strike="noStrike" dirty="0">
                <a:solidFill>
                  <a:srgbClr val="000000"/>
                </a:solidFill>
                <a:effectLst/>
                <a:latin typeface="Arial" panose="020B0604020202020204" pitchFamily="34" charset="0"/>
              </a:rPr>
              <a:t>This survey was conducted online from 2 May to 27 June 2023 to help CIOs determine how to distribute digital leadership across the enterprise and to identify technology adoption and functional performance trends. Ninety-seven percent of respondents led an information technology function. In total, 2,457 CIOs and technology executives participated, with representation from all geographies, revenue bands and industry sectors (public and private), including 110 from insurance. Disclaimer: The results of this survey do not represent global findings or the market as a whole, but reflect the sentiments of the respondents and companies surveyed.</a:t>
            </a:r>
            <a:endParaRPr lang="en-US" dirty="0"/>
          </a:p>
        </p:txBody>
      </p:sp>
      <p:sp>
        <p:nvSpPr>
          <p:cNvPr id="1152" name="Google Shape;1152;p72"/>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Black"/>
              <a:buNone/>
            </a:pPr>
            <a:r>
              <a:rPr lang="en-US" dirty="0"/>
              <a:t>Project Summary: Methodology record</a:t>
            </a:r>
          </a:p>
        </p:txBody>
      </p:sp>
    </p:spTree>
    <p:extLst>
      <p:ext uri="{BB962C8B-B14F-4D97-AF65-F5344CB8AC3E}">
        <p14:creationId xmlns:p14="http://schemas.microsoft.com/office/powerpoint/2010/main" val="936788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graphicFrame>
        <p:nvGraphicFramePr>
          <p:cNvPr id="582" name="STV[delsortS4A]"/>
          <p:cNvGraphicFramePr/>
          <p:nvPr>
            <p:extLst>
              <p:ext uri="{D42A27DB-BD31-4B8C-83A1-F6EECF244321}">
                <p14:modId xmlns:p14="http://schemas.microsoft.com/office/powerpoint/2010/main" val="2800597133"/>
              </p:ext>
            </p:extLst>
          </p:nvPr>
        </p:nvGraphicFramePr>
        <p:xfrm>
          <a:off x="457200" y="1828800"/>
          <a:ext cx="5638800" cy="3566160"/>
        </p:xfrm>
        <a:graphic>
          <a:graphicData uri="http://schemas.openxmlformats.org/drawingml/2006/chart">
            <c:chart xmlns:c="http://schemas.openxmlformats.org/drawingml/2006/chart" xmlns:r="http://schemas.openxmlformats.org/officeDocument/2006/relationships" r:id="rId3"/>
          </a:graphicData>
        </a:graphic>
      </p:graphicFrame>
      <p:sp>
        <p:nvSpPr>
          <p:cNvPr id="585" name="Google Shape;585;p25"/>
          <p:cNvSpPr txBox="1"/>
          <p:nvPr/>
        </p:nvSpPr>
        <p:spPr>
          <a:xfrm>
            <a:off x="343536" y="5494355"/>
            <a:ext cx="11274552" cy="830966"/>
          </a:xfrm>
          <a:prstGeom prst="rect">
            <a:avLst/>
          </a:prstGeom>
          <a:noFill/>
          <a:ln>
            <a:noFill/>
          </a:ln>
        </p:spPr>
        <p:txBody>
          <a:bodyPr spcFirstLastPara="1" wrap="square" lIns="0" tIns="91425" rIns="91425" bIns="91425" anchor="b"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Arial"/>
                <a:ea typeface="Arial"/>
                <a:cs typeface="Arial"/>
                <a:sym typeface="Arial"/>
              </a:rPr>
              <a:t>n = 110 Insurance </a:t>
            </a:r>
            <a:r>
              <a:rPr lang="en-US" sz="1200" dirty="0">
                <a:solidFill>
                  <a:schemeClr val="dk1"/>
                </a:solidFill>
                <a:latin typeface="Arial"/>
                <a:ea typeface="Arial"/>
                <a:cs typeface="Arial"/>
                <a:sym typeface="Arial"/>
              </a:rPr>
              <a:t>CIOs and technology executives answering</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latin typeface="Arial"/>
                <a:ea typeface="Arial"/>
                <a:cs typeface="Arial"/>
                <a:sym typeface="Arial"/>
              </a:rPr>
              <a:t>Q. Primary industry classification</a:t>
            </a:r>
          </a:p>
          <a:p>
            <a:pPr>
              <a:buClr>
                <a:srgbClr val="000000"/>
              </a:buClr>
              <a:buSzPts val="1200"/>
            </a:pPr>
            <a:r>
              <a:rPr lang="en-US" sz="1000" b="0" i="0" u="none" strike="noStrike" cap="none" dirty="0">
                <a:solidFill>
                  <a:srgbClr val="7F7F7F"/>
                </a:solidFill>
                <a:latin typeface="Arial"/>
                <a:ea typeface="Arial"/>
                <a:cs typeface="Arial"/>
                <a:sym typeface="Arial"/>
              </a:rPr>
              <a:t>Q. Where do you primarily work?</a:t>
            </a:r>
          </a:p>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rgbClr val="7F7F7F"/>
                </a:solidFill>
                <a:latin typeface="Arial"/>
                <a:ea typeface="Arial"/>
                <a:cs typeface="Arial"/>
                <a:sym typeface="Arial"/>
              </a:rPr>
              <a:t>Source: 2024 Gartner CIO and Technology Executive Survey</a:t>
            </a:r>
            <a:endParaRPr lang="en-US" sz="1600" b="0" i="0" u="none" strike="noStrike" cap="none" dirty="0">
              <a:solidFill>
                <a:srgbClr val="000000"/>
              </a:solidFill>
              <a:latin typeface="Arial"/>
              <a:ea typeface="Arial"/>
              <a:cs typeface="Arial"/>
              <a:sym typeface="Arial"/>
            </a:endParaRPr>
          </a:p>
        </p:txBody>
      </p:sp>
      <p:sp>
        <p:nvSpPr>
          <p:cNvPr id="586" name="Google Shape;586;p25"/>
          <p:cNvSpPr txBox="1"/>
          <p:nvPr/>
        </p:nvSpPr>
        <p:spPr>
          <a:xfrm>
            <a:off x="457200" y="1128881"/>
            <a:ext cx="7315200" cy="652456"/>
          </a:xfrm>
          <a:prstGeom prst="rect">
            <a:avLst/>
          </a:prstGeom>
          <a:noFill/>
          <a:ln>
            <a:noFill/>
          </a:ln>
        </p:spPr>
        <p:txBody>
          <a:bodyPr spcFirstLastPara="1" wrap="square" lIns="0"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1600" b="1" dirty="0">
                <a:solidFill>
                  <a:schemeClr val="dk1"/>
                </a:solidFill>
                <a:latin typeface="Arial"/>
                <a:ea typeface="Arial"/>
                <a:cs typeface="Arial"/>
                <a:sym typeface="Arial"/>
              </a:rPr>
              <a:t>Primary Industry</a:t>
            </a: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000000"/>
                </a:solidFill>
                <a:latin typeface="Arial"/>
                <a:ea typeface="Arial"/>
                <a:cs typeface="Arial"/>
                <a:sym typeface="Arial"/>
              </a:rPr>
              <a:t>Percentage of Respondents</a:t>
            </a:r>
            <a:endParaRPr lang="en-US" sz="1400" b="0" i="0" u="none" strike="noStrike" cap="none" dirty="0">
              <a:solidFill>
                <a:srgbClr val="000000"/>
              </a:solidFill>
              <a:latin typeface="Arial"/>
              <a:ea typeface="Arial"/>
              <a:cs typeface="Arial"/>
              <a:sym typeface="Arial"/>
            </a:endParaRPr>
          </a:p>
        </p:txBody>
      </p:sp>
      <p:sp>
        <p:nvSpPr>
          <p:cNvPr id="587" name="Google Shape;587;p25"/>
          <p:cNvSpPr txBox="1">
            <a:spLocks noGrp="1"/>
          </p:cNvSpPr>
          <p:nvPr>
            <p:ph type="title"/>
          </p:nvPr>
        </p:nvSpPr>
        <p:spPr>
          <a:xfrm>
            <a:off x="343537" y="333289"/>
            <a:ext cx="11274552" cy="451231"/>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002856"/>
                </a:solidFill>
                <a:effectLst/>
                <a:uLnTx/>
                <a:uFillTx/>
                <a:latin typeface="Arial Black"/>
                <a:ea typeface="+mj-ea"/>
                <a:cs typeface="+mj-cs"/>
              </a:rPr>
              <a:t>Respondent Profile by Industry and Region</a:t>
            </a:r>
          </a:p>
        </p:txBody>
      </p:sp>
      <p:sp>
        <p:nvSpPr>
          <p:cNvPr id="2" name="TY.RX_PR.d968_SL.f7ed2b46_IT.a7c56e484f18">
            <a:extLst>
              <a:ext uri="{FF2B5EF4-FFF2-40B4-BE49-F238E27FC236}">
                <a16:creationId xmlns:a16="http://schemas.microsoft.com/office/drawing/2014/main" id="{ED42BAA0-064F-9F67-4046-ED3C6290EDD8}"/>
              </a:ext>
            </a:extLst>
          </p:cNvPr>
          <p:cNvSpPr txBox="1">
            <a:spLocks/>
          </p:cNvSpPr>
          <p:nvPr/>
        </p:nvSpPr>
        <p:spPr bwMode="auto">
          <a:xfrm>
            <a:off x="6710369" y="1178938"/>
            <a:ext cx="3895108" cy="304800"/>
          </a:xfrm>
          <a:prstGeom prst="rect">
            <a:avLst/>
          </a:prstGeom>
          <a:noFill/>
          <a:ln w="9525" algn="ctr">
            <a:noFill/>
            <a:miter lim="800000"/>
            <a:headEnd/>
            <a:tailEnd/>
          </a:ln>
        </p:spPr>
        <p:txBody>
          <a:bodyPr vert="horz" wrap="none" lIns="228600" tIns="118872" rIns="228600" bIns="118872" numCol="1" rtlCol="0" anchor="ctr" anchorCtr="0" compatLnSpc="1">
            <a:prstTxWarp prst="textNoShape">
              <a:avLst/>
            </a:prstTxWarp>
            <a:no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Arial"/>
                <a:ea typeface="+mj-ea"/>
                <a:cs typeface="+mj-cs"/>
              </a:rPr>
              <a:t>Location</a:t>
            </a:r>
            <a:endParaRPr kumimoji="0" lang="en-US" sz="1600" b="1" i="0" u="none" strike="noStrike" kern="0" cap="none" spc="0" normalizeH="0" baseline="0" noProof="0" dirty="0">
              <a:ln>
                <a:noFill/>
              </a:ln>
              <a:solidFill>
                <a:prstClr val="black"/>
              </a:solidFill>
              <a:effectLst/>
              <a:uLnTx/>
              <a:uFillTx/>
              <a:latin typeface="Arial"/>
              <a:ea typeface="+mj-ea"/>
              <a:cs typeface="+mj-cs"/>
            </a:endParaRPr>
          </a:p>
        </p:txBody>
      </p:sp>
      <p:graphicFrame>
        <p:nvGraphicFramePr>
          <p:cNvPr id="3" name="STV[delsortS4B]">
            <a:extLst>
              <a:ext uri="{FF2B5EF4-FFF2-40B4-BE49-F238E27FC236}">
                <a16:creationId xmlns:a16="http://schemas.microsoft.com/office/drawing/2014/main" id="{3F8976DF-EF32-13DD-5AA6-350334628490}"/>
              </a:ext>
            </a:extLst>
          </p:cNvPr>
          <p:cNvGraphicFramePr/>
          <p:nvPr>
            <p:extLst>
              <p:ext uri="{D42A27DB-BD31-4B8C-83A1-F6EECF244321}">
                <p14:modId xmlns:p14="http://schemas.microsoft.com/office/powerpoint/2010/main" val="3536231257"/>
              </p:ext>
            </p:extLst>
          </p:nvPr>
        </p:nvGraphicFramePr>
        <p:xfrm>
          <a:off x="4901562" y="1682569"/>
          <a:ext cx="5442839" cy="35226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8898353"/>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BF85-DE3B-7F14-917F-8F1EA81D5275}"/>
              </a:ext>
            </a:extLst>
          </p:cNvPr>
          <p:cNvSpPr>
            <a:spLocks noGrp="1"/>
          </p:cNvSpPr>
          <p:nvPr>
            <p:ph type="title"/>
          </p:nvPr>
        </p:nvSpPr>
        <p:spPr/>
        <p:txBody>
          <a:bodyPr/>
          <a:lstStyle/>
          <a:p>
            <a:r>
              <a:rPr lang="en-US" dirty="0"/>
              <a:t>Key Findings and Recommendations</a:t>
            </a:r>
          </a:p>
        </p:txBody>
      </p:sp>
    </p:spTree>
    <p:extLst>
      <p:ext uri="{BB962C8B-B14F-4D97-AF65-F5344CB8AC3E}">
        <p14:creationId xmlns:p14="http://schemas.microsoft.com/office/powerpoint/2010/main" val="2030604998"/>
      </p:ext>
    </p:extLst>
  </p:cSld>
  <p:clrMapOvr>
    <a:masterClrMapping/>
  </p:clrMapOvr>
  <mc:AlternateContent xmlns:mc="http://schemas.openxmlformats.org/markup-compatibility/2006" xmlns:p14="http://schemas.microsoft.com/office/powerpoint/2010/main">
    <mc:Choice Requires="p14">
      <p:transition p14:dur="10"/>
    </mc:Choice>
    <mc:Fallback xmlns:a16="http://schemas.microsoft.com/office/drawing/2014/main"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D32E91A-CF95-629B-182F-BB2EC557E15F}"/>
              </a:ext>
            </a:extLst>
          </p:cNvPr>
          <p:cNvGrpSpPr/>
          <p:nvPr/>
        </p:nvGrpSpPr>
        <p:grpSpPr>
          <a:xfrm>
            <a:off x="1956467" y="2804839"/>
            <a:ext cx="2624760" cy="1767160"/>
            <a:chOff x="5869400" y="2699518"/>
            <a:chExt cx="7874280" cy="5301482"/>
          </a:xfrm>
        </p:grpSpPr>
        <p:sp>
          <p:nvSpPr>
            <p:cNvPr id="36" name="!! tech evo">
              <a:extLst>
                <a:ext uri="{FF2B5EF4-FFF2-40B4-BE49-F238E27FC236}">
                  <a16:creationId xmlns:a16="http://schemas.microsoft.com/office/drawing/2014/main" id="{1A5F9E51-FACD-D233-457B-D6F5D65BA6A0}"/>
                </a:ext>
              </a:extLst>
            </p:cNvPr>
            <p:cNvSpPr txBox="1">
              <a:spLocks/>
            </p:cNvSpPr>
            <p:nvPr/>
          </p:nvSpPr>
          <p:spPr>
            <a:xfrm>
              <a:off x="5869400" y="4774088"/>
              <a:ext cx="7874000" cy="1744663"/>
            </a:xfrm>
            <a:prstGeom prst="rect">
              <a:avLst/>
            </a:prstGeom>
          </p:spPr>
          <p:txBody>
            <a:bodyPr vert="horz" lIns="0" tIns="0" rIns="0" bIns="0" rtlCol="0" anchor="ctr">
              <a:noAutofit/>
            </a:bodyPr>
            <a:lstStyle>
              <a:lvl1pPr marL="548640" indent="-548640" algn="l" defTabSz="1219059" rtl="0" eaLnBrk="1" latinLnBrk="0" hangingPunct="1">
                <a:lnSpc>
                  <a:spcPct val="100000"/>
                </a:lnSpc>
                <a:spcBef>
                  <a:spcPts val="3000"/>
                </a:spcBef>
                <a:spcAft>
                  <a:spcPts val="0"/>
                </a:spcAft>
                <a:buClrTx/>
                <a:buSzPct val="100000"/>
                <a:buFont typeface="Arial" panose="020B0604020202020204" pitchFamily="34" charset="0"/>
                <a:buChar char="•"/>
                <a:defRPr sz="6600" kern="1200">
                  <a:solidFill>
                    <a:schemeClr val="tx1"/>
                  </a:solidFill>
                  <a:latin typeface="+mn-lt"/>
                  <a:ea typeface="+mn-ea"/>
                  <a:cs typeface="+mn-cs"/>
                </a:defRPr>
              </a:lvl1pPr>
              <a:lvl2pPr marL="1554480" indent="-73152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2pPr>
              <a:lvl3pPr marL="219456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3pPr>
              <a:lvl4pPr marL="3149600" indent="-73025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4pPr>
              <a:lvl5pPr marL="365760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5pPr>
              <a:lvl6pPr marL="3352412"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6pPr>
              <a:lvl7pPr marL="396194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7pPr>
              <a:lvl8pPr marL="457147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8pPr>
              <a:lvl9pPr marL="5181000"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9pPr>
            </a:lstStyle>
            <a:p>
              <a:pPr marL="0" indent="0" algn="ctr" defTabSz="406312">
                <a:spcBef>
                  <a:spcPts val="1000"/>
                </a:spcBef>
                <a:buNone/>
                <a:defRPr/>
              </a:pPr>
              <a:r>
                <a:rPr lang="en-US" sz="2200" b="1" dirty="0">
                  <a:solidFill>
                    <a:schemeClr val="bg1">
                      <a:lumMod val="50000"/>
                    </a:schemeClr>
                  </a:solidFill>
                  <a:latin typeface="Arial"/>
                </a:rPr>
                <a:t>Co-Lead</a:t>
              </a:r>
            </a:p>
          </p:txBody>
        </p:sp>
        <p:sp>
          <p:nvSpPr>
            <p:cNvPr id="39" name="Graphic 20">
              <a:extLst>
                <a:ext uri="{FF2B5EF4-FFF2-40B4-BE49-F238E27FC236}">
                  <a16:creationId xmlns:a16="http://schemas.microsoft.com/office/drawing/2014/main" id="{E3A156A3-D1EC-E7FF-B410-4B6DC2445237}"/>
                </a:ext>
              </a:extLst>
            </p:cNvPr>
            <p:cNvSpPr/>
            <p:nvPr/>
          </p:nvSpPr>
          <p:spPr>
            <a:xfrm>
              <a:off x="5869401" y="3291840"/>
              <a:ext cx="7874279" cy="470916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pPr defTabSz="406353">
                <a:defRPr/>
              </a:pPr>
              <a:endParaRPr lang="en-US" sz="800">
                <a:solidFill>
                  <a:prstClr val="white"/>
                </a:solidFill>
                <a:latin typeface="Arial"/>
              </a:endParaRPr>
            </a:p>
          </p:txBody>
        </p:sp>
        <p:pic>
          <p:nvPicPr>
            <p:cNvPr id="8" name="Graphic 7">
              <a:extLst>
                <a:ext uri="{FF2B5EF4-FFF2-40B4-BE49-F238E27FC236}">
                  <a16:creationId xmlns:a16="http://schemas.microsoft.com/office/drawing/2014/main" id="{A4058E87-2BF4-F460-5C07-37201D038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207" y="2699518"/>
              <a:ext cx="1956668" cy="1521853"/>
            </a:xfrm>
            <a:prstGeom prst="rect">
              <a:avLst/>
            </a:prstGeom>
          </p:spPr>
        </p:pic>
      </p:grpSp>
      <p:grpSp>
        <p:nvGrpSpPr>
          <p:cNvPr id="18" name="Group 17">
            <a:extLst>
              <a:ext uri="{FF2B5EF4-FFF2-40B4-BE49-F238E27FC236}">
                <a16:creationId xmlns:a16="http://schemas.microsoft.com/office/drawing/2014/main" id="{0CC5C19A-C131-8B3C-4E9D-91572EDA2B99}"/>
              </a:ext>
            </a:extLst>
          </p:cNvPr>
          <p:cNvGrpSpPr/>
          <p:nvPr/>
        </p:nvGrpSpPr>
        <p:grpSpPr>
          <a:xfrm>
            <a:off x="7610774" y="2827898"/>
            <a:ext cx="2624760" cy="1744101"/>
            <a:chOff x="22832321" y="2768693"/>
            <a:chExt cx="7874279" cy="5232307"/>
          </a:xfrm>
        </p:grpSpPr>
        <p:sp>
          <p:nvSpPr>
            <p:cNvPr id="34" name="!! comp">
              <a:extLst>
                <a:ext uri="{FF2B5EF4-FFF2-40B4-BE49-F238E27FC236}">
                  <a16:creationId xmlns:a16="http://schemas.microsoft.com/office/drawing/2014/main" id="{BF661C00-FE67-DC93-4A74-52A8DDAD1B9F}"/>
                </a:ext>
              </a:extLst>
            </p:cNvPr>
            <p:cNvSpPr txBox="1">
              <a:spLocks/>
            </p:cNvSpPr>
            <p:nvPr/>
          </p:nvSpPr>
          <p:spPr>
            <a:xfrm>
              <a:off x="22832461" y="4774088"/>
              <a:ext cx="7874000" cy="1744663"/>
            </a:xfrm>
            <a:prstGeom prst="rect">
              <a:avLst/>
            </a:prstGeom>
          </p:spPr>
          <p:txBody>
            <a:bodyPr vert="horz" lIns="0" tIns="0" rIns="0" bIns="0" rtlCol="0" anchor="ctr">
              <a:noAutofit/>
            </a:bodyPr>
            <a:lstStyle>
              <a:lvl1pPr marL="548640" indent="-548640" algn="l" defTabSz="1219059" rtl="0" eaLnBrk="1" latinLnBrk="0" hangingPunct="1">
                <a:lnSpc>
                  <a:spcPct val="100000"/>
                </a:lnSpc>
                <a:spcBef>
                  <a:spcPts val="3000"/>
                </a:spcBef>
                <a:spcAft>
                  <a:spcPts val="0"/>
                </a:spcAft>
                <a:buClrTx/>
                <a:buSzPct val="100000"/>
                <a:buFont typeface="Arial" panose="020B0604020202020204" pitchFamily="34" charset="0"/>
                <a:buChar char="•"/>
                <a:defRPr sz="6600" kern="1200">
                  <a:solidFill>
                    <a:schemeClr val="tx1"/>
                  </a:solidFill>
                  <a:latin typeface="+mn-lt"/>
                  <a:ea typeface="+mn-ea"/>
                  <a:cs typeface="+mn-cs"/>
                </a:defRPr>
              </a:lvl1pPr>
              <a:lvl2pPr marL="1554480" indent="-73152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2pPr>
              <a:lvl3pPr marL="219456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3pPr>
              <a:lvl4pPr marL="3149600" indent="-73025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4pPr>
              <a:lvl5pPr marL="365760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5pPr>
              <a:lvl6pPr marL="3352412"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6pPr>
              <a:lvl7pPr marL="396194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7pPr>
              <a:lvl8pPr marL="457147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8pPr>
              <a:lvl9pPr marL="5181000"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9pPr>
            </a:lstStyle>
            <a:p>
              <a:pPr marL="0" indent="0" algn="ctr" defTabSz="406312">
                <a:spcBef>
                  <a:spcPts val="1000"/>
                </a:spcBef>
                <a:buNone/>
                <a:defRPr/>
              </a:pPr>
              <a:r>
                <a:rPr lang="en-US" sz="2200" b="1" dirty="0">
                  <a:solidFill>
                    <a:schemeClr val="bg1">
                      <a:lumMod val="50000"/>
                    </a:schemeClr>
                  </a:solidFill>
                  <a:latin typeface="Arial"/>
                </a:rPr>
                <a:t>Co-Govern</a:t>
              </a:r>
            </a:p>
          </p:txBody>
        </p:sp>
        <p:sp>
          <p:nvSpPr>
            <p:cNvPr id="38" name="Graphic 20">
              <a:extLst>
                <a:ext uri="{FF2B5EF4-FFF2-40B4-BE49-F238E27FC236}">
                  <a16:creationId xmlns:a16="http://schemas.microsoft.com/office/drawing/2014/main" id="{36DCB852-6DCC-FB24-C2B9-9099B0A8BE52}"/>
                </a:ext>
              </a:extLst>
            </p:cNvPr>
            <p:cNvSpPr/>
            <p:nvPr/>
          </p:nvSpPr>
          <p:spPr>
            <a:xfrm>
              <a:off x="22832321" y="3291840"/>
              <a:ext cx="7874279" cy="470916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pPr defTabSz="406353">
                <a:defRPr/>
              </a:pPr>
              <a:endParaRPr lang="en-US" sz="800">
                <a:solidFill>
                  <a:prstClr val="white"/>
                </a:solidFill>
                <a:latin typeface="Arial"/>
              </a:endParaRPr>
            </a:p>
          </p:txBody>
        </p:sp>
        <p:pic>
          <p:nvPicPr>
            <p:cNvPr id="10" name="Graphic 9">
              <a:extLst>
                <a:ext uri="{FF2B5EF4-FFF2-40B4-BE49-F238E27FC236}">
                  <a16:creationId xmlns:a16="http://schemas.microsoft.com/office/drawing/2014/main" id="{FCC4D972-33EB-99CF-86B0-D733F5B2B4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80067" y="2768693"/>
              <a:ext cx="1778789" cy="1383503"/>
            </a:xfrm>
            <a:prstGeom prst="rect">
              <a:avLst/>
            </a:prstGeom>
          </p:spPr>
        </p:pic>
      </p:grpSp>
      <p:grpSp>
        <p:nvGrpSpPr>
          <p:cNvPr id="17" name="Group 16">
            <a:extLst>
              <a:ext uri="{FF2B5EF4-FFF2-40B4-BE49-F238E27FC236}">
                <a16:creationId xmlns:a16="http://schemas.microsoft.com/office/drawing/2014/main" id="{EC968BF7-8C3B-A63B-965D-9F678B8F6F80}"/>
              </a:ext>
            </a:extLst>
          </p:cNvPr>
          <p:cNvGrpSpPr/>
          <p:nvPr/>
        </p:nvGrpSpPr>
        <p:grpSpPr>
          <a:xfrm>
            <a:off x="4783620" y="2804839"/>
            <a:ext cx="2624760" cy="1767160"/>
            <a:chOff x="14350860" y="2699518"/>
            <a:chExt cx="7874279" cy="5301482"/>
          </a:xfrm>
        </p:grpSpPr>
        <p:sp>
          <p:nvSpPr>
            <p:cNvPr id="35" name="!! sol dev">
              <a:extLst>
                <a:ext uri="{FF2B5EF4-FFF2-40B4-BE49-F238E27FC236}">
                  <a16:creationId xmlns:a16="http://schemas.microsoft.com/office/drawing/2014/main" id="{93B6AA42-EB1A-35AE-1716-D04A843F9BC7}"/>
                </a:ext>
              </a:extLst>
            </p:cNvPr>
            <p:cNvSpPr txBox="1">
              <a:spLocks/>
            </p:cNvSpPr>
            <p:nvPr/>
          </p:nvSpPr>
          <p:spPr>
            <a:xfrm>
              <a:off x="14351000" y="4774088"/>
              <a:ext cx="7874000" cy="1744663"/>
            </a:xfrm>
            <a:prstGeom prst="rect">
              <a:avLst/>
            </a:prstGeom>
          </p:spPr>
          <p:txBody>
            <a:bodyPr vert="horz" lIns="0" tIns="0" rIns="0" bIns="0" rtlCol="0" anchor="ctr">
              <a:noAutofit/>
            </a:bodyPr>
            <a:lstStyle>
              <a:lvl1pPr marL="548640" indent="-548640" algn="l" defTabSz="1219059" rtl="0" eaLnBrk="1" latinLnBrk="0" hangingPunct="1">
                <a:lnSpc>
                  <a:spcPct val="100000"/>
                </a:lnSpc>
                <a:spcBef>
                  <a:spcPts val="3000"/>
                </a:spcBef>
                <a:spcAft>
                  <a:spcPts val="0"/>
                </a:spcAft>
                <a:buClrTx/>
                <a:buSzPct val="100000"/>
                <a:buFont typeface="Arial" panose="020B0604020202020204" pitchFamily="34" charset="0"/>
                <a:buChar char="•"/>
                <a:defRPr sz="6600" kern="1200">
                  <a:solidFill>
                    <a:schemeClr val="tx1"/>
                  </a:solidFill>
                  <a:latin typeface="+mn-lt"/>
                  <a:ea typeface="+mn-ea"/>
                  <a:cs typeface="+mn-cs"/>
                </a:defRPr>
              </a:lvl1pPr>
              <a:lvl2pPr marL="1554480" indent="-73152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2pPr>
              <a:lvl3pPr marL="219456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3pPr>
              <a:lvl4pPr marL="3149600" indent="-73025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4pPr>
              <a:lvl5pPr marL="3657600" indent="-548640" algn="l" defTabSz="1219059" rtl="0" eaLnBrk="1" latinLnBrk="0" hangingPunct="1">
                <a:lnSpc>
                  <a:spcPct val="100000"/>
                </a:lnSpc>
                <a:spcBef>
                  <a:spcPts val="3000"/>
                </a:spcBef>
                <a:spcAft>
                  <a:spcPts val="0"/>
                </a:spcAft>
                <a:buSzPct val="100000"/>
                <a:buFont typeface="Arial" panose="020B0604020202020204" pitchFamily="34" charset="0"/>
                <a:buChar char="•"/>
                <a:defRPr sz="6000" kern="1200">
                  <a:solidFill>
                    <a:schemeClr val="tx1"/>
                  </a:solidFill>
                  <a:latin typeface="+mn-lt"/>
                  <a:ea typeface="+mn-ea"/>
                  <a:cs typeface="+mn-cs"/>
                </a:defRPr>
              </a:lvl5pPr>
              <a:lvl6pPr marL="3352412"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6pPr>
              <a:lvl7pPr marL="396194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7pPr>
              <a:lvl8pPr marL="4571471"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8pPr>
              <a:lvl9pPr marL="5181000" indent="-304765" algn="l" defTabSz="1219059" rtl="0" eaLnBrk="1" latinLnBrk="0" hangingPunct="1">
                <a:lnSpc>
                  <a:spcPct val="90000"/>
                </a:lnSpc>
                <a:spcBef>
                  <a:spcPts val="666"/>
                </a:spcBef>
                <a:buFont typeface="Arial" panose="020B0604020202020204" pitchFamily="34" charset="0"/>
                <a:buChar char="•"/>
                <a:defRPr sz="2400" kern="1200">
                  <a:solidFill>
                    <a:schemeClr val="tx1"/>
                  </a:solidFill>
                  <a:latin typeface="+mn-lt"/>
                  <a:ea typeface="+mn-ea"/>
                  <a:cs typeface="+mn-cs"/>
                </a:defRPr>
              </a:lvl9pPr>
            </a:lstStyle>
            <a:p>
              <a:pPr marL="0" indent="0" algn="ctr" defTabSz="406312">
                <a:spcBef>
                  <a:spcPts val="1000"/>
                </a:spcBef>
                <a:buNone/>
                <a:defRPr/>
              </a:pPr>
              <a:r>
                <a:rPr lang="en-US" sz="2200" b="1" dirty="0">
                  <a:solidFill>
                    <a:schemeClr val="bg1">
                      <a:lumMod val="50000"/>
                    </a:schemeClr>
                  </a:solidFill>
                  <a:latin typeface="Arial"/>
                </a:rPr>
                <a:t>Co-Deliver</a:t>
              </a:r>
            </a:p>
          </p:txBody>
        </p:sp>
        <p:sp>
          <p:nvSpPr>
            <p:cNvPr id="37" name="Graphic 20">
              <a:extLst>
                <a:ext uri="{FF2B5EF4-FFF2-40B4-BE49-F238E27FC236}">
                  <a16:creationId xmlns:a16="http://schemas.microsoft.com/office/drawing/2014/main" id="{228D31C3-98D4-46FF-5983-79DA6B9272ED}"/>
                </a:ext>
              </a:extLst>
            </p:cNvPr>
            <p:cNvSpPr/>
            <p:nvPr/>
          </p:nvSpPr>
          <p:spPr>
            <a:xfrm>
              <a:off x="14350860" y="3291840"/>
              <a:ext cx="7874279" cy="4709160"/>
            </a:xfrm>
            <a:custGeom>
              <a:avLst/>
              <a:gdLst>
                <a:gd name="connsiteX0" fmla="*/ 2090738 w 6248400"/>
                <a:gd name="connsiteY0" fmla="*/ 0 h 3695700"/>
                <a:gd name="connsiteX1" fmla="*/ 0 w 6248400"/>
                <a:gd name="connsiteY1" fmla="*/ 0 h 3695700"/>
                <a:gd name="connsiteX2" fmla="*/ 0 w 6248400"/>
                <a:gd name="connsiteY2" fmla="*/ 3695700 h 3695700"/>
                <a:gd name="connsiteX3" fmla="*/ 6248400 w 6248400"/>
                <a:gd name="connsiteY3" fmla="*/ 3695700 h 3695700"/>
                <a:gd name="connsiteX4" fmla="*/ 6248400 w 6248400"/>
                <a:gd name="connsiteY4" fmla="*/ 0 h 3695700"/>
                <a:gd name="connsiteX5" fmla="*/ 4157663 w 6248400"/>
                <a:gd name="connsiteY5"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8400" h="3695700">
                  <a:moveTo>
                    <a:pt x="2090738" y="0"/>
                  </a:moveTo>
                  <a:lnTo>
                    <a:pt x="0" y="0"/>
                  </a:lnTo>
                  <a:lnTo>
                    <a:pt x="0" y="3695700"/>
                  </a:lnTo>
                  <a:lnTo>
                    <a:pt x="6248400" y="3695700"/>
                  </a:lnTo>
                  <a:lnTo>
                    <a:pt x="6248400" y="0"/>
                  </a:lnTo>
                  <a:lnTo>
                    <a:pt x="4157663" y="0"/>
                  </a:lnTo>
                </a:path>
              </a:pathLst>
            </a:custGeom>
            <a:noFill/>
            <a:ln w="50800" cap="flat">
              <a:solidFill>
                <a:srgbClr val="009AD7"/>
              </a:solidFill>
              <a:prstDash val="solid"/>
              <a:miter/>
            </a:ln>
          </p:spPr>
          <p:txBody>
            <a:bodyPr rtlCol="0" anchor="ctr"/>
            <a:lstStyle/>
            <a:p>
              <a:pPr defTabSz="406353">
                <a:defRPr/>
              </a:pPr>
              <a:endParaRPr lang="en-US" sz="800">
                <a:solidFill>
                  <a:prstClr val="white"/>
                </a:solidFill>
                <a:latin typeface="Arial"/>
              </a:endParaRPr>
            </a:p>
          </p:txBody>
        </p:sp>
        <p:pic>
          <p:nvPicPr>
            <p:cNvPr id="15" name="Graphic 14">
              <a:extLst>
                <a:ext uri="{FF2B5EF4-FFF2-40B4-BE49-F238E27FC236}">
                  <a16:creationId xmlns:a16="http://schemas.microsoft.com/office/drawing/2014/main" id="{4D62CAF5-22B1-0B0C-ACCD-7F46E8BD7E7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7309666" y="2699518"/>
              <a:ext cx="1956668" cy="1521852"/>
            </a:xfrm>
            <a:prstGeom prst="rect">
              <a:avLst/>
            </a:prstGeom>
          </p:spPr>
        </p:pic>
      </p:grpSp>
      <p:sp>
        <p:nvSpPr>
          <p:cNvPr id="2" name="TextBox 1">
            <a:extLst>
              <a:ext uri="{FF2B5EF4-FFF2-40B4-BE49-F238E27FC236}">
                <a16:creationId xmlns:a16="http://schemas.microsoft.com/office/drawing/2014/main" id="{74E15BAF-F580-2ABD-A41B-3310F1BDC9D8}"/>
              </a:ext>
            </a:extLst>
          </p:cNvPr>
          <p:cNvSpPr txBox="1"/>
          <p:nvPr/>
        </p:nvSpPr>
        <p:spPr>
          <a:xfrm>
            <a:off x="1414587" y="706000"/>
            <a:ext cx="10611935" cy="584775"/>
          </a:xfrm>
          <a:prstGeom prst="rect">
            <a:avLst/>
          </a:prstGeom>
          <a:noFill/>
        </p:spPr>
        <p:txBody>
          <a:bodyPr wrap="square" lIns="0" rIns="0" rtlCol="0">
            <a:spAutoFit/>
          </a:bodyPr>
          <a:lstStyle/>
          <a:p>
            <a:pPr algn="l">
              <a:spcBef>
                <a:spcPts val="600"/>
              </a:spcBef>
            </a:pPr>
            <a:r>
              <a:rPr lang="en-US" sz="3200" dirty="0">
                <a:solidFill>
                  <a:srgbClr val="002856"/>
                </a:solidFill>
                <a:latin typeface="+mj-lt"/>
              </a:rPr>
              <a:t>Agenda for 2024: Franchise Digital Delivery</a:t>
            </a:r>
          </a:p>
        </p:txBody>
      </p:sp>
    </p:spTree>
    <p:extLst>
      <p:ext uri="{BB962C8B-B14F-4D97-AF65-F5344CB8AC3E}">
        <p14:creationId xmlns:p14="http://schemas.microsoft.com/office/powerpoint/2010/main" val="300479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Black"/>
              <a:buNone/>
            </a:pPr>
            <a:r>
              <a:rPr lang="en-US" dirty="0"/>
              <a:t>Digital Delivery Franchise Overview</a:t>
            </a:r>
          </a:p>
        </p:txBody>
      </p:sp>
      <p:sp>
        <p:nvSpPr>
          <p:cNvPr id="475" name="Google Shape;475;p7"/>
          <p:cNvSpPr txBox="1">
            <a:spLocks noGrp="1"/>
          </p:cNvSpPr>
          <p:nvPr>
            <p:ph type="body" idx="1"/>
          </p:nvPr>
        </p:nvSpPr>
        <p:spPr>
          <a:xfrm>
            <a:off x="457200" y="813181"/>
            <a:ext cx="11274552" cy="4462272"/>
          </a:xfrm>
          <a:prstGeom prst="rect">
            <a:avLst/>
          </a:prstGeom>
          <a:noFill/>
          <a:ln>
            <a:noFill/>
          </a:ln>
        </p:spPr>
        <p:txBody>
          <a:bodyPr spcFirstLastPara="1" wrap="square" lIns="0" tIns="0" rIns="0" bIns="0" anchor="t" anchorCtr="0">
            <a:noAutofit/>
          </a:bodyPr>
          <a:lstStyle/>
          <a:p>
            <a:pPr marL="246063" lvl="0" indent="-246063" algn="l" rtl="0">
              <a:lnSpc>
                <a:spcPct val="90000"/>
              </a:lnSpc>
              <a:spcBef>
                <a:spcPts val="0"/>
              </a:spcBef>
              <a:spcAft>
                <a:spcPts val="0"/>
              </a:spcAft>
              <a:buClr>
                <a:schemeClr val="dk1"/>
              </a:buClr>
              <a:buSzPts val="2200"/>
              <a:buChar char="•"/>
            </a:pPr>
            <a:r>
              <a:rPr lang="en-US" sz="2200" b="0" i="0" u="none" strike="noStrike" dirty="0"/>
              <a:t>A business franchise is a business model used for scaling a business with limited centralized resources, where a franchisee uses knowledge, process and trademarks from the franchiser to operate on their own.</a:t>
            </a:r>
            <a:endParaRPr lang="en-US" sz="2200" b="0" dirty="0"/>
          </a:p>
          <a:p>
            <a:pPr marL="246063" lvl="0" indent="-246063" algn="l" rtl="0">
              <a:lnSpc>
                <a:spcPct val="90000"/>
              </a:lnSpc>
              <a:spcBef>
                <a:spcPts val="2400"/>
              </a:spcBef>
              <a:spcAft>
                <a:spcPts val="0"/>
              </a:spcAft>
              <a:buClr>
                <a:schemeClr val="dk1"/>
              </a:buClr>
              <a:buSzPts val="2200"/>
              <a:buChar char="•"/>
            </a:pPr>
            <a:r>
              <a:rPr lang="en-US" sz="2200" b="0" i="0" u="none" strike="noStrike" dirty="0"/>
              <a:t>Much like in a franchise business model, CIOs who succeed at maximizing enterprise value from digital investments work with their partners (in this case, other CxOs) to:</a:t>
            </a:r>
            <a:endParaRPr lang="en-US" sz="2200" b="0" dirty="0"/>
          </a:p>
          <a:p>
            <a:pPr marL="457200" lvl="0" indent="-246063" algn="l" rtl="0">
              <a:lnSpc>
                <a:spcPct val="90000"/>
              </a:lnSpc>
              <a:spcBef>
                <a:spcPts val="2400"/>
              </a:spcBef>
              <a:spcAft>
                <a:spcPts val="0"/>
              </a:spcAft>
              <a:buClr>
                <a:schemeClr val="dk1"/>
              </a:buClr>
              <a:buSzPts val="2200"/>
              <a:buChar char="•"/>
            </a:pPr>
            <a:r>
              <a:rPr lang="en-US" sz="2200" b="0" i="0" u="none" strike="noStrike" dirty="0"/>
              <a:t>Overcome budget, talent and capacity constraints.</a:t>
            </a:r>
            <a:endParaRPr lang="en-US" sz="2200" b="0" dirty="0"/>
          </a:p>
          <a:p>
            <a:pPr marL="457200" lvl="0" indent="-246063" algn="l" rtl="0">
              <a:lnSpc>
                <a:spcPct val="90000"/>
              </a:lnSpc>
              <a:spcBef>
                <a:spcPts val="2400"/>
              </a:spcBef>
              <a:spcAft>
                <a:spcPts val="0"/>
              </a:spcAft>
              <a:buClr>
                <a:schemeClr val="dk1"/>
              </a:buClr>
              <a:buSzPts val="2200"/>
              <a:buChar char="•"/>
            </a:pPr>
            <a:r>
              <a:rPr lang="en-US" sz="2200" b="0" i="0" u="none" strike="noStrike" dirty="0"/>
              <a:t>Empower and equip distributed teams to deliver digital capabilities.</a:t>
            </a:r>
            <a:endParaRPr lang="en-US" sz="2200" b="0" dirty="0"/>
          </a:p>
          <a:p>
            <a:pPr marL="457200" lvl="0" indent="-246063" algn="l" rtl="0">
              <a:lnSpc>
                <a:spcPct val="90000"/>
              </a:lnSpc>
              <a:spcBef>
                <a:spcPts val="2400"/>
              </a:spcBef>
              <a:spcAft>
                <a:spcPts val="0"/>
              </a:spcAft>
              <a:buClr>
                <a:schemeClr val="dk1"/>
              </a:buClr>
              <a:buSzPts val="2200"/>
              <a:buChar char="•"/>
            </a:pPr>
            <a:r>
              <a:rPr lang="en-US" sz="2200" b="0" i="0" u="none" strike="noStrike" dirty="0"/>
              <a:t>Reduce risk.</a:t>
            </a:r>
            <a:endParaRPr lang="en-US" sz="2200" b="0" dirty="0"/>
          </a:p>
          <a:p>
            <a:pPr marL="246063" lvl="0" indent="-246063" algn="l" rtl="0">
              <a:lnSpc>
                <a:spcPct val="90000"/>
              </a:lnSpc>
              <a:spcBef>
                <a:spcPts val="2400"/>
              </a:spcBef>
              <a:spcAft>
                <a:spcPts val="0"/>
              </a:spcAft>
              <a:buClr>
                <a:schemeClr val="dk1"/>
              </a:buClr>
              <a:buSzPts val="2200"/>
              <a:buChar char="•"/>
            </a:pPr>
            <a:r>
              <a:rPr lang="en-US" sz="2200" b="0" i="0" u="none" strike="noStrike" dirty="0"/>
              <a:t>These CIOs co-lead, co-deliver and co-govern digital initiatives with their CxO peers</a:t>
            </a:r>
            <a:r>
              <a:rPr lang="en-US" sz="2200" dirty="0"/>
              <a:t> in a co-ownership franchise model by jointly contributing resources, funding, and technology expertise </a:t>
            </a:r>
            <a:r>
              <a:rPr lang="en-US" sz="2200" dirty="0">
                <a:solidFill>
                  <a:srgbClr val="FF0000"/>
                </a:solidFill>
              </a:rPr>
              <a:t>and</a:t>
            </a:r>
            <a:r>
              <a:rPr lang="en-US" sz="2200" dirty="0"/>
              <a:t> sharing accountability for both business and technology outcomes. These CIOs establish a scalable, repeatable pattern for business and technology teams to work together.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
          <p:cNvSpPr txBox="1">
            <a:spLocks noGrp="1"/>
          </p:cNvSpPr>
          <p:nvPr>
            <p:ph type="title"/>
          </p:nvPr>
        </p:nvSpPr>
        <p:spPr>
          <a:xfrm>
            <a:off x="457200" y="361950"/>
            <a:ext cx="11274552" cy="45123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3200"/>
              <a:buFont typeface="Arial Black"/>
              <a:buNone/>
            </a:pPr>
            <a:r>
              <a:rPr lang="en-US" dirty="0"/>
              <a:t>CIO Digital Leadership Profiles</a:t>
            </a:r>
          </a:p>
        </p:txBody>
      </p:sp>
      <p:sp>
        <p:nvSpPr>
          <p:cNvPr id="661" name="Google Shape;661;p7"/>
          <p:cNvSpPr txBox="1">
            <a:spLocks noGrp="1"/>
          </p:cNvSpPr>
          <p:nvPr>
            <p:ph type="body" idx="1"/>
          </p:nvPr>
        </p:nvSpPr>
        <p:spPr>
          <a:xfrm>
            <a:off x="457200" y="1527048"/>
            <a:ext cx="11274552" cy="4462272"/>
          </a:xfrm>
          <a:prstGeom prst="rect">
            <a:avLst/>
          </a:prstGeom>
          <a:noFill/>
          <a:ln>
            <a:noFill/>
          </a:ln>
        </p:spPr>
        <p:txBody>
          <a:bodyPr spcFirstLastPara="1" wrap="square" lIns="0" tIns="0" rIns="0" bIns="0" anchor="t" anchorCtr="0">
            <a:normAutofit lnSpcReduction="10000"/>
          </a:bodyPr>
          <a:lstStyle/>
          <a:p>
            <a:pPr marL="246063" lvl="0" indent="-246063" algn="l" rtl="0">
              <a:lnSpc>
                <a:spcPct val="90000"/>
              </a:lnSpc>
              <a:spcBef>
                <a:spcPts val="0"/>
              </a:spcBef>
              <a:spcAft>
                <a:spcPts val="0"/>
              </a:spcAft>
              <a:buClr>
                <a:schemeClr val="accent5"/>
              </a:buClr>
              <a:buSzPts val="2400"/>
              <a:buChar char="•"/>
            </a:pPr>
            <a:r>
              <a:rPr lang="en-US" b="1" dirty="0">
                <a:solidFill>
                  <a:schemeClr val="accent5"/>
                </a:solidFill>
              </a:rPr>
              <a:t>Operators</a:t>
            </a:r>
            <a:r>
              <a:rPr lang="en-US" dirty="0"/>
              <a:t> are committed to retaining digital delivery within their IT function. They did not consider themselves competent in sharing digital leadership responsibilities with other </a:t>
            </a:r>
            <a:r>
              <a:rPr lang="en-US" dirty="0" err="1"/>
              <a:t>CxOs</a:t>
            </a:r>
            <a:r>
              <a:rPr lang="en-US" dirty="0"/>
              <a:t>. </a:t>
            </a:r>
          </a:p>
          <a:p>
            <a:pPr marL="246063" lvl="0" indent="-246063" algn="l" rtl="0">
              <a:lnSpc>
                <a:spcPct val="90000"/>
              </a:lnSpc>
              <a:spcBef>
                <a:spcPts val="1200"/>
              </a:spcBef>
              <a:spcAft>
                <a:spcPts val="0"/>
              </a:spcAft>
              <a:buClr>
                <a:schemeClr val="accent5"/>
              </a:buClr>
              <a:buSzPts val="2400"/>
              <a:buChar char="•"/>
            </a:pPr>
            <a:r>
              <a:rPr lang="en-US" b="1" dirty="0">
                <a:solidFill>
                  <a:schemeClr val="accent5"/>
                </a:solidFill>
              </a:rPr>
              <a:t>Explorers</a:t>
            </a:r>
            <a:r>
              <a:rPr lang="en-US" dirty="0"/>
              <a:t> believe that while IT should do most of the digital delivery, business areas should contribute. They consider themselves competent in sharing digital leadership responsibilities with their </a:t>
            </a:r>
            <a:r>
              <a:rPr lang="en-US" dirty="0" err="1"/>
              <a:t>CxO</a:t>
            </a:r>
            <a:r>
              <a:rPr lang="en-US" dirty="0"/>
              <a:t> peers. They are starting to explore a franchise approach to digital delivery, but are not yet fully committed. </a:t>
            </a:r>
          </a:p>
          <a:p>
            <a:pPr marL="246063" lvl="0" indent="-246063" algn="l" rtl="0">
              <a:lnSpc>
                <a:spcPct val="90000"/>
              </a:lnSpc>
              <a:spcBef>
                <a:spcPts val="1200"/>
              </a:spcBef>
              <a:spcAft>
                <a:spcPts val="0"/>
              </a:spcAft>
              <a:buClr>
                <a:schemeClr val="accent5"/>
              </a:buClr>
              <a:buSzPts val="2400"/>
              <a:buChar char="•"/>
            </a:pPr>
            <a:r>
              <a:rPr lang="en-US" b="1" dirty="0">
                <a:solidFill>
                  <a:schemeClr val="accent5"/>
                </a:solidFill>
              </a:rPr>
              <a:t>Franchisers</a:t>
            </a:r>
            <a:r>
              <a:rPr lang="en-US" dirty="0"/>
              <a:t> think </a:t>
            </a:r>
            <a:r>
              <a:rPr lang="en-US" dirty="0" err="1"/>
              <a:t>CxOs</a:t>
            </a:r>
            <a:r>
              <a:rPr lang="en-US" dirty="0"/>
              <a:t> should be equal partners in the delivery of digital technologies, and consider themselves competent in sharing digital leadership responsibilities. They use a franchise model for designing partnerships with other </a:t>
            </a:r>
            <a:r>
              <a:rPr lang="en-US" dirty="0" err="1"/>
              <a:t>CxOs</a:t>
            </a:r>
            <a:r>
              <a:rPr lang="en-US" dirty="0"/>
              <a:t>.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QcBUhlpKmgGldAj1vvO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ags/tag6.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ags/tag7.xml><?xml version="1.0" encoding="utf-8"?>
<p:tagLst xmlns:a="http://schemas.openxmlformats.org/drawingml/2006/main" xmlns:r="http://schemas.openxmlformats.org/officeDocument/2006/relationships" xmlns:p="http://schemas.openxmlformats.org/presentationml/2006/main">
  <p:tag name="EXCELFILE" val="C:\Users\dsatterf\Documents\Working\TEMP GRADS\Templates\Sample_Charts.xlsx"/>
  <p:tag name="CHARTSHEET" val="C_Bar"/>
  <p:tag name="DATASHEET" val="D_C_Bar"/>
  <p:tag name="CHARTNAME" val="C_Bar"/>
</p:tagLst>
</file>

<file path=ppt/theme/theme1.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AB8827A0-F702-4494-B1D3-4B40365FEC60}"/>
    </a:ext>
  </a:extLst>
</a:theme>
</file>

<file path=ppt/theme/theme10.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DDBD924B-8BAA-499A-95CF-368D39884C9B}"/>
    </a:ext>
  </a:extLst>
</a:theme>
</file>

<file path=ppt/theme/theme12.xml><?xml version="1.0" encoding="utf-8"?>
<a:theme xmlns:a="http://schemas.openxmlformats.org/drawingml/2006/main" name="2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DEFAULT V-EVENTS MASTER-2020-1229.potx" id="{436981CC-19AC-4481-8E5E-24538504A289}" vid="{EE11AC78-36D6-4677-B48D-4A7902079EDF}"/>
    </a:ext>
  </a:extLst>
</a:theme>
</file>

<file path=ppt/theme/theme13.xml><?xml version="1.0" encoding="utf-8"?>
<a:theme xmlns:a="http://schemas.openxmlformats.org/drawingml/2006/main" name="1_Blu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DEFAULT-base-ultrawide-40x10.potx" id="{09A53244-D0EA-453E-85D7-AB21F8195C97}" vid="{39A42354-3B41-4D7B-B44A-2FDABC584387}"/>
    </a:ext>
  </a:extLst>
</a:theme>
</file>

<file path=ppt/theme/theme14.xml><?xml version="1.0" encoding="utf-8"?>
<a:theme xmlns:a="http://schemas.openxmlformats.org/drawingml/2006/main" name="3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15.xml><?xml version="1.0" encoding="utf-8"?>
<a:theme xmlns:a="http://schemas.openxmlformats.org/drawingml/2006/main" name="4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2_Gartner_Corporate_PPT_Template_16x9-001.pptx" id="{8F532B70-2C92-4CEE-91F1-DE6512AB44C8}" vid="{78EBAFE6-1D5B-4A71-A3C6-1E0DA8D9A5AE}"/>
    </a:ext>
  </a:extLst>
</a:theme>
</file>

<file path=ppt/theme/theme16.xml><?xml version="1.0" encoding="utf-8"?>
<a:theme xmlns:a="http://schemas.openxmlformats.org/drawingml/2006/main" name="5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2_Gartner_Corporate_PPT_Template_16x9-001.pptx" id="{8F532B70-2C92-4CEE-91F1-DE6512AB44C8}" vid="{78EBAFE6-1D5B-4A71-A3C6-1E0DA8D9A5AE}"/>
    </a:ext>
  </a:extLst>
</a:theme>
</file>

<file path=ppt/theme/theme17.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7"/>
      </a:hlink>
      <a:folHlink>
        <a:srgbClr val="0045B5"/>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8116EE10-0ADA-4268-AAE5-30EC6F5E90BA}"/>
    </a:ext>
  </a:extLst>
</a:theme>
</file>

<file path=ppt/theme/theme3.xml><?xml version="1.0" encoding="utf-8"?>
<a:theme xmlns:a="http://schemas.openxmlformats.org/drawingml/2006/main" name="Whit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6E259ABC-D790-4982-AD57-6C9C9097FDBC}"/>
    </a:ext>
  </a:extLst>
</a:theme>
</file>

<file path=ppt/theme/theme4.xml><?xml version="1.0" encoding="utf-8"?>
<a:theme xmlns:a="http://schemas.openxmlformats.org/drawingml/2006/main" name="Blu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Gartner_Corporate_PPT_Template_16x9.potx" id="{32B46400-CF51-4A33-BE93-032EBD09209C}" vid="{72C72329-1B84-429E-9348-1838CEF553AA}"/>
    </a:ext>
  </a:extLst>
</a:theme>
</file>

<file path=ppt/theme/theme5.xml><?xml version="1.0" encoding="utf-8"?>
<a:theme xmlns:a="http://schemas.openxmlformats.org/drawingml/2006/main" name="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6.xml><?xml version="1.0" encoding="utf-8"?>
<a:theme xmlns:a="http://schemas.openxmlformats.org/drawingml/2006/main" name="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squar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Presentation 16_9 + library.potx  -  Read-Only" id="{93A3AE4C-6217-4234-A24E-996DB63E46E0}" vid="{01AD6B11-6F2C-4721-87C2-B71B98517A72}"/>
    </a:ext>
  </a:extLst>
</a:theme>
</file>

<file path=ppt/theme/theme7.xml><?xml version="1.0" encoding="utf-8"?>
<a:theme xmlns:a="http://schemas.openxmlformats.org/drawingml/2006/main" name="White bkgrnd master">
  <a:themeElements>
    <a:clrScheme name="2020 Gartner Theme-001">
      <a:dk1>
        <a:srgbClr val="000000"/>
      </a:dk1>
      <a:lt1>
        <a:srgbClr val="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White bkgrnd master">
  <a:themeElements>
    <a:clrScheme name="2020 Gartner Theme-001">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White">
      <a:srgbClr val="FFFFFF"/>
    </a:custClr>
  </a:custClrLst>
  <a:extLst>
    <a:ext uri="{05A4C25C-085E-4340-85A3-A5531E510DB2}">
      <thm15:themeFamily xmlns:thm15="http://schemas.microsoft.com/office/thememl/2012/main" name="2020_Gartner_Corporate_PPT_Template_16x9.potx" id="{2403035C-356A-4391-8CE5-16530AA09FDA}" vid="{375698DF-06CE-4C61-93FB-D1FAF1F10A44}"/>
    </a:ext>
  </a:extLst>
</a:theme>
</file>

<file path=ppt/theme/theme9.xml><?xml version="1.0" encoding="utf-8"?>
<a:theme xmlns:a="http://schemas.openxmlformats.org/drawingml/2006/main" name="3_White bk accent color options">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3D3D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rtlCol="0">
        <a:spAutoFit/>
      </a:bodyPr>
      <a:lstStyle>
        <a:defPPr>
          <a:defRPr dirty="0"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blank_R&amp;A_Template.potx" id="{BE182673-61A8-4F93-A411-4D3E8B5EEE28}" vid="{D4EF6133-C155-4292-ACC3-3CEB72D78A0C}"/>
    </a:ext>
  </a:extLst>
</a:theme>
</file>

<file path=ppt/theme/themeOverride1.xml><?xml version="1.0" encoding="utf-8"?>
<a:themeOverride xmlns:a="http://schemas.openxmlformats.org/drawingml/2006/main">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44E5E1DC59B044BE4ED1842889224A" ma:contentTypeVersion="15" ma:contentTypeDescription="Create a new document." ma:contentTypeScope="" ma:versionID="0c21a76f87f0e9606c6a13812ebca8c2">
  <xsd:schema xmlns:xsd="http://www.w3.org/2001/XMLSchema" xmlns:xs="http://www.w3.org/2001/XMLSchema" xmlns:p="http://schemas.microsoft.com/office/2006/metadata/properties" xmlns:ns2="9f7837ab-a215-484f-8b99-65616d0e8929" xmlns:ns3="f8a4132c-d5c8-4d09-8429-0e2e8a5863cb" targetNamespace="http://schemas.microsoft.com/office/2006/metadata/properties" ma:root="true" ma:fieldsID="47de1f14620a1333f6b81330fa119e0e" ns2:_="" ns3:_="">
    <xsd:import namespace="9f7837ab-a215-484f-8b99-65616d0e8929"/>
    <xsd:import namespace="f8a4132c-d5c8-4d09-8429-0e2e8a5863c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7837ab-a215-484f-8b99-65616d0e89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8af5e99b-f45a-473e-9035-af188538fb08"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4132c-d5c8-4d09-8429-0e2e8a5863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5fab1ed-3174-45b4-948e-635a71bf211d}" ma:internalName="TaxCatchAll" ma:showField="CatchAllData" ma:web="f8a4132c-d5c8-4d09-8429-0e2e8a5863c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8a4132c-d5c8-4d09-8429-0e2e8a5863cb">
      <UserInfo>
        <DisplayName>Sameer Goswami</DisplayName>
        <AccountId>86</AccountId>
        <AccountType/>
      </UserInfo>
      <UserInfo>
        <DisplayName>Leonard Marshall</DisplayName>
        <AccountId>85</AccountId>
        <AccountType/>
      </UserInfo>
      <UserInfo>
        <DisplayName>Christiane Groth</DisplayName>
        <AccountId>90</AccountId>
        <AccountType/>
      </UserInfo>
      <UserInfo>
        <DisplayName>Carsten Schmidt</DisplayName>
        <AccountId>91</AccountId>
        <AccountType/>
      </UserInfo>
      <UserInfo>
        <DisplayName>John S Hillery</DisplayName>
        <AccountId>18</AccountId>
        <AccountType/>
      </UserInfo>
      <UserInfo>
        <DisplayName>Lee Weldon</DisplayName>
        <AccountId>92</AccountId>
        <AccountType/>
      </UserInfo>
      <UserInfo>
        <DisplayName>Eric Rocco</DisplayName>
        <AccountId>93</AccountId>
        <AccountType/>
      </UserInfo>
      <UserInfo>
        <DisplayName>Greg Pleasants</DisplayName>
        <AccountId>94</AccountId>
        <AccountType/>
      </UserInfo>
      <UserInfo>
        <DisplayName>José A. Ruggero</DisplayName>
        <AccountId>22</AccountId>
        <AccountType/>
      </UserInfo>
      <UserInfo>
        <DisplayName>Stephen E. Smith</DisplayName>
        <AccountId>95</AccountId>
        <AccountType/>
      </UserInfo>
      <UserInfo>
        <DisplayName>Jan-Martin Lowendahl</DisplayName>
        <AccountId>96</AccountId>
        <AccountType/>
      </UserInfo>
      <UserInfo>
        <DisplayName>Raf Gelders</DisplayName>
        <AccountId>20</AccountId>
        <AccountType/>
      </UserInfo>
    </SharedWithUsers>
    <TaxCatchAll xmlns="f8a4132c-d5c8-4d09-8429-0e2e8a5863cb"/>
    <lcf76f155ced4ddcb4097134ff3c332f xmlns="9f7837ab-a215-484f-8b99-65616d0e892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ED28A43-1287-4D84-969B-DF904E2DA259}">
  <ds:schemaRefs>
    <ds:schemaRef ds:uri="http://schemas.microsoft.com/sharepoint/v3/contenttype/forms"/>
  </ds:schemaRefs>
</ds:datastoreItem>
</file>

<file path=customXml/itemProps2.xml><?xml version="1.0" encoding="utf-8"?>
<ds:datastoreItem xmlns:ds="http://schemas.openxmlformats.org/officeDocument/2006/customXml" ds:itemID="{F353EA23-EE43-406D-8ECE-149CACFD8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7837ab-a215-484f-8b99-65616d0e8929"/>
    <ds:schemaRef ds:uri="f8a4132c-d5c8-4d09-8429-0e2e8a5863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C84DFE-68FB-40A9-B27D-10345998D15B}">
  <ds:schemaRefs>
    <ds:schemaRef ds:uri="http://schemas.microsoft.com/office/2006/metadata/properties"/>
    <ds:schemaRef ds:uri="9f7837ab-a215-484f-8b99-65616d0e8929"/>
    <ds:schemaRef ds:uri="http://purl.org/dc/elements/1.1/"/>
    <ds:schemaRef ds:uri="http://schemas.microsoft.com/office/2006/documentManagement/types"/>
    <ds:schemaRef ds:uri="http://purl.org/dc/dcmitype/"/>
    <ds:schemaRef ds:uri="f8a4132c-d5c8-4d09-8429-0e2e8a5863cb"/>
    <ds:schemaRef ds:uri="http://schemas.openxmlformats.org/package/2006/metadata/core-properties"/>
    <ds:schemaRef ds:uri="http://schemas.microsoft.com/office/infopath/2007/PartnerControl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blank</Template>
  <TotalTime>4534</TotalTime>
  <Words>3895</Words>
  <Application>Microsoft Office PowerPoint</Application>
  <PresentationFormat>Widescreen</PresentationFormat>
  <Paragraphs>307</Paragraphs>
  <Slides>43</Slides>
  <Notes>43</Notes>
  <HiddenSlides>0</HiddenSlides>
  <MMClips>0</MMClips>
  <ScaleCrop>false</ScaleCrop>
  <HeadingPairs>
    <vt:vector size="8" baseType="variant">
      <vt:variant>
        <vt:lpstr>Fonts Used</vt:lpstr>
      </vt:variant>
      <vt:variant>
        <vt:i4>5</vt:i4>
      </vt:variant>
      <vt:variant>
        <vt:lpstr>Theme</vt:lpstr>
      </vt:variant>
      <vt:variant>
        <vt:i4>16</vt:i4>
      </vt:variant>
      <vt:variant>
        <vt:lpstr>Embedded OLE Servers</vt:lpstr>
      </vt:variant>
      <vt:variant>
        <vt:i4>1</vt:i4>
      </vt:variant>
      <vt:variant>
        <vt:lpstr>Slide Titles</vt:lpstr>
      </vt:variant>
      <vt:variant>
        <vt:i4>43</vt:i4>
      </vt:variant>
    </vt:vector>
  </HeadingPairs>
  <TitlesOfParts>
    <vt:vector size="65" baseType="lpstr">
      <vt:lpstr>Helvetica Neue Medium</vt:lpstr>
      <vt:lpstr>Arial</vt:lpstr>
      <vt:lpstr>Arial Black</vt:lpstr>
      <vt:lpstr>Times</vt:lpstr>
      <vt:lpstr>Wingdings</vt:lpstr>
      <vt:lpstr>White bkgrnd master</vt:lpstr>
      <vt:lpstr>Blue bkgrnd master</vt:lpstr>
      <vt:lpstr>White bk accent color options</vt:lpstr>
      <vt:lpstr>Blue bk accent color options</vt:lpstr>
      <vt:lpstr>White bkgrnd master</vt:lpstr>
      <vt:lpstr>White bkgrnd master</vt:lpstr>
      <vt:lpstr>White bkgrnd master</vt:lpstr>
      <vt:lpstr>1_White bkgrnd master</vt:lpstr>
      <vt:lpstr>3_White bk accent color options</vt:lpstr>
      <vt:lpstr>White bkgrnd master</vt:lpstr>
      <vt:lpstr>Blue bkgrnd master</vt:lpstr>
      <vt:lpstr>2_White bkgrnd master</vt:lpstr>
      <vt:lpstr>1_Blue bkgrnd master</vt:lpstr>
      <vt:lpstr>3_White bkgrnd master</vt:lpstr>
      <vt:lpstr>4_White bkgrnd master</vt:lpstr>
      <vt:lpstr>5_White bkgrnd master</vt:lpstr>
      <vt:lpstr>think-cell Slide</vt:lpstr>
      <vt:lpstr>Insurance:  2024 CIO Agenda Insights and Data</vt:lpstr>
      <vt:lpstr>Table of Contents</vt:lpstr>
      <vt:lpstr>Survey Overview, Respondent Profile and Methodology</vt:lpstr>
      <vt:lpstr>2024 CIO and Technology Executive Survey Objective and Overview</vt:lpstr>
      <vt:lpstr>Respondent Profile by Industry and Region</vt:lpstr>
      <vt:lpstr>Key Findings and Recommendations</vt:lpstr>
      <vt:lpstr>PowerPoint Presentation</vt:lpstr>
      <vt:lpstr>Digital Delivery Franchise Overview</vt:lpstr>
      <vt:lpstr>CIO Digital Leadership Profiles</vt:lpstr>
      <vt:lpstr>Defining CIO Digital Leadership Profiles</vt:lpstr>
      <vt:lpstr>PowerPoint Presentation</vt:lpstr>
      <vt:lpstr>Insurance CIO Profiles for Digital Delivery</vt:lpstr>
      <vt:lpstr>Key Findings</vt:lpstr>
      <vt:lpstr>Recommendations</vt:lpstr>
      <vt:lpstr>IT Budget Changes</vt:lpstr>
      <vt:lpstr>Revenue and IT Budget Changes May Not Be Enough to Keep Up with Inflation</vt:lpstr>
      <vt:lpstr>Outcomes from Digital Technology Investments</vt:lpstr>
      <vt:lpstr>Critical Enterprise Outcomes</vt:lpstr>
      <vt:lpstr>Digital Technology Investments Toward Ensuring Compliance/Minimizing Risks are Most Likely to Meet or Exceed CEO Expectations</vt:lpstr>
      <vt:lpstr>On Average, Digital is Still Accelerating – More “Optimization” is Expected than “Transformation”</vt:lpstr>
      <vt:lpstr>2xs as Many Respondents Think They Are Ahead of Peers Than Behind</vt:lpstr>
      <vt:lpstr>Distribution of Responsibilities for Digital Leadership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CIO Priorities</vt:lpstr>
      <vt:lpstr>CIO Priorities Navigator</vt:lpstr>
      <vt:lpstr>PowerPoint Presentation</vt:lpstr>
      <vt:lpstr>PowerPoint Presentation</vt:lpstr>
      <vt:lpstr>PowerPoint Presentation</vt:lpstr>
      <vt:lpstr>PowerPoint Presentation</vt:lpstr>
      <vt:lpstr>PowerPoint Presentation</vt:lpstr>
      <vt:lpstr>PowerPoint Presentation</vt:lpstr>
      <vt:lpstr>Technology Adoption and Investment</vt:lpstr>
      <vt:lpstr>PowerPoint Presentation</vt:lpstr>
      <vt:lpstr>PowerPoint Presentation</vt:lpstr>
      <vt:lpstr>PowerPoint Presentation</vt:lpstr>
      <vt:lpstr>Project Summary: Methodology record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Melissa Rossi Wood</dc:creator>
  <cp:lastModifiedBy>Melissa Rossi Wood</cp:lastModifiedBy>
  <cp:revision>180</cp:revision>
  <dcterms:created xsi:type="dcterms:W3CDTF">2023-06-03T09:48:52Z</dcterms:created>
  <dcterms:modified xsi:type="dcterms:W3CDTF">2024-02-09T16:37:47Z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0x010100D144E5E1DC59B044BE4ED1842889224A</vt:lpwstr>
  </property>
</Properties>
</file>